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260" r:id="rId17"/>
    <p:sldId id="261" r:id="rId18"/>
    <p:sldId id="262" r:id="rId19"/>
    <p:sldId id="264" r:id="rId20"/>
    <p:sldId id="265" r:id="rId21"/>
    <p:sldId id="266" r:id="rId22"/>
    <p:sldId id="268" r:id="rId23"/>
    <p:sldId id="267" r:id="rId24"/>
    <p:sldId id="269" r:id="rId25"/>
    <p:sldId id="270" r:id="rId26"/>
    <p:sldId id="286" r:id="rId27"/>
    <p:sldId id="271" r:id="rId28"/>
    <p:sldId id="272" r:id="rId29"/>
    <p:sldId id="273" r:id="rId30"/>
    <p:sldId id="285" r:id="rId31"/>
    <p:sldId id="281" r:id="rId32"/>
    <p:sldId id="274" r:id="rId33"/>
    <p:sldId id="275" r:id="rId34"/>
    <p:sldId id="276" r:id="rId35"/>
    <p:sldId id="277" r:id="rId36"/>
    <p:sldId id="278" r:id="rId37"/>
    <p:sldId id="279" r:id="rId38"/>
    <p:sldId id="280" r:id="rId39"/>
    <p:sldId id="282" r:id="rId40"/>
    <p:sldId id="283" r:id="rId41"/>
    <p:sldId id="28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29EB-391E-4B95-A3AD-F8EA342707E2}" type="datetimeFigureOut">
              <a:rPr lang="ru-RU" smtClean="0"/>
              <a:pPr/>
              <a:t>29.11.2016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83006-3D7C-4D68-83E5-8F76B1ED2F14}" type="slidenum">
              <a:rPr lang="ru-RU" smtClean="0"/>
              <a:pPr/>
              <a:t>‹#›</a:t>
            </a:fld>
            <a:endParaRPr lang="ru-RU"/>
          </a:p>
        </p:txBody>
      </p:sp>
    </p:spTree>
    <p:extLst>
      <p:ext uri="{BB962C8B-B14F-4D97-AF65-F5344CB8AC3E}">
        <p14:creationId xmlns:p14="http://schemas.microsoft.com/office/powerpoint/2010/main" xmlns="" val="329139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283006-3D7C-4D68-83E5-8F76B1ED2F14}" type="slidenum">
              <a:rPr lang="ru-RU" smtClean="0"/>
              <a:pPr/>
              <a:t>27</a:t>
            </a:fld>
            <a:endParaRPr lang="ru-RU"/>
          </a:p>
        </p:txBody>
      </p:sp>
    </p:spTree>
    <p:extLst>
      <p:ext uri="{BB962C8B-B14F-4D97-AF65-F5344CB8AC3E}">
        <p14:creationId xmlns:p14="http://schemas.microsoft.com/office/powerpoint/2010/main" xmlns="" val="255315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normAutofit/>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29.11.2016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B4C71EC6-210F-42DE-9C53-41977AD35B3D}" type="datetimeFigureOut">
              <a:rPr lang="ru-RU" smtClean="0"/>
              <a:pPr/>
              <a:t>29.11.2016</a:t>
            </a:fld>
            <a:endParaRPr lang="ru-RU"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B19B0651-EE4F-4900-A07F-96A6BFA9D0F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tmd.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7772400" cy="1143000"/>
          </a:xfrm>
        </p:spPr>
        <p:txBody>
          <a:bodyPr>
            <a:noAutofit/>
          </a:bodyPr>
          <a:lstStyle/>
          <a:p>
            <a:pPr algn="ctr"/>
            <a:r>
              <a:rPr lang="ru-RU" sz="2800" b="1" dirty="0" smtClean="0"/>
              <a:t>МЕТОДИЧЕСКИЕ РЕКОМЕНДЦИИ ПО СОСТАВЛЕНИЮ</a:t>
            </a:r>
            <a:r>
              <a:rPr lang="ru-RU" sz="2800" dirty="0" smtClean="0"/>
              <a:t/>
            </a:r>
            <a:br>
              <a:rPr lang="ru-RU" sz="2800" dirty="0" smtClean="0"/>
            </a:br>
            <a:r>
              <a:rPr lang="ru-RU" sz="2800" b="1" dirty="0" smtClean="0"/>
              <a:t> ЭЛЕКТИВНОГО УЧЕБНОГО КУРСА </a:t>
            </a:r>
            <a:r>
              <a:rPr lang="ru-RU" sz="2800" dirty="0" smtClean="0"/>
              <a:t/>
            </a:r>
            <a:br>
              <a:rPr lang="ru-RU" sz="2800" dirty="0" smtClean="0"/>
            </a:br>
            <a:r>
              <a:rPr lang="ru-RU" sz="2800" b="1" dirty="0" smtClean="0"/>
              <a:t>«НАНОТЕХНОЛОГИИ В СОВРЕМЕННОМ МИРЕ»</a:t>
            </a:r>
            <a:r>
              <a:rPr lang="ru-RU" sz="2800" dirty="0" smtClean="0"/>
              <a:t/>
            </a:r>
            <a:br>
              <a:rPr lang="ru-RU" sz="2800" dirty="0" smtClean="0"/>
            </a:br>
            <a:endParaRPr lang="ru-RU" sz="2800" dirty="0"/>
          </a:p>
        </p:txBody>
      </p:sp>
      <p:sp>
        <p:nvSpPr>
          <p:cNvPr id="3" name="Содержимое 2"/>
          <p:cNvSpPr>
            <a:spLocks noGrp="1"/>
          </p:cNvSpPr>
          <p:nvPr>
            <p:ph idx="1"/>
          </p:nvPr>
        </p:nvSpPr>
        <p:spPr/>
        <p:txBody>
          <a:bodyPr/>
          <a:lstStyle/>
          <a:p>
            <a:endParaRPr lang="ru-RU"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2400" b="1" dirty="0" smtClean="0"/>
              <a:t>Фундаментальные принципы, лежащие в основе применения </a:t>
            </a:r>
            <a:r>
              <a:rPr lang="ru-RU" sz="2400" b="1" dirty="0" err="1" smtClean="0"/>
              <a:t>нанотехнологий</a:t>
            </a:r>
            <a:r>
              <a:rPr lang="ru-RU" sz="2400" b="1" i="1" dirty="0" smtClean="0"/>
              <a:t>:</a:t>
            </a:r>
            <a:endParaRPr lang="ru-RU" sz="2400" dirty="0" smtClean="0"/>
          </a:p>
          <a:p>
            <a:pPr lvl="0"/>
            <a:r>
              <a:rPr lang="ru-RU" sz="2400" dirty="0" smtClean="0"/>
              <a:t>Квантование – всеобщий дискретный характер взаимодействия. </a:t>
            </a:r>
          </a:p>
          <a:p>
            <a:pPr lvl="0"/>
            <a:r>
              <a:rPr lang="ru-RU" sz="2400" dirty="0" smtClean="0"/>
              <a:t>Молекулярное распознавание – способность молекул притягивать и связывать вполне определенные другие молекулы.</a:t>
            </a:r>
          </a:p>
          <a:p>
            <a:pPr lvl="0"/>
            <a:r>
              <a:rPr lang="ru-RU" sz="2400" dirty="0" smtClean="0"/>
              <a:t>Самоорганизация (</a:t>
            </a:r>
            <a:r>
              <a:rPr lang="ru-RU" sz="2400" dirty="0" err="1" smtClean="0"/>
              <a:t>самосборка</a:t>
            </a:r>
            <a:r>
              <a:rPr lang="ru-RU" sz="2400" dirty="0" smtClean="0"/>
              <a:t>) – как следствие принципов равновесия систем, опирающихся на достижение минимума свободной энергии. </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2400" b="1" i="1" dirty="0" smtClean="0"/>
              <a:t>основные инструменты исследования </a:t>
            </a:r>
            <a:r>
              <a:rPr lang="ru-RU" sz="2400" b="1" i="1" dirty="0" err="1" smtClean="0"/>
              <a:t>нанотехнологических</a:t>
            </a:r>
            <a:r>
              <a:rPr lang="ru-RU" sz="2400" b="1" i="1" dirty="0" smtClean="0"/>
              <a:t> процессов</a:t>
            </a:r>
            <a:r>
              <a:rPr lang="ru-RU" sz="2400" b="1" dirty="0" smtClean="0"/>
              <a:t>: </a:t>
            </a:r>
            <a:endParaRPr lang="ru-RU" sz="2400" dirty="0" smtClean="0"/>
          </a:p>
          <a:p>
            <a:pPr lvl="0"/>
            <a:r>
              <a:rPr lang="ru-RU" sz="2400" b="1" dirty="0" smtClean="0"/>
              <a:t>электронная микроскопия высокого разрешения, </a:t>
            </a:r>
            <a:endParaRPr lang="ru-RU" sz="2400" dirty="0" smtClean="0"/>
          </a:p>
          <a:p>
            <a:pPr lvl="0"/>
            <a:r>
              <a:rPr lang="ru-RU" sz="2400" b="1" dirty="0" smtClean="0"/>
              <a:t>атомная силовая, туннельная и другие виды микроскопии;</a:t>
            </a:r>
            <a:endParaRPr lang="ru-RU" sz="2400" dirty="0" smtClean="0"/>
          </a:p>
          <a:p>
            <a:r>
              <a:rPr lang="ru-RU" sz="2400" b="1" dirty="0" smtClean="0"/>
              <a:t>оптическая спектроскопия</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sz="2600" dirty="0" smtClean="0"/>
              <a:t>основные направления </a:t>
            </a:r>
            <a:r>
              <a:rPr lang="ru-RU" sz="2600" b="1" i="1" dirty="0" smtClean="0"/>
              <a:t>прикладной  </a:t>
            </a:r>
            <a:r>
              <a:rPr lang="ru-RU" sz="2600" dirty="0" err="1" smtClean="0"/>
              <a:t>нанотехнологии</a:t>
            </a:r>
            <a:r>
              <a:rPr lang="ru-RU" sz="2600" dirty="0" smtClean="0"/>
              <a:t>:</a:t>
            </a:r>
          </a:p>
          <a:p>
            <a:pPr lvl="0"/>
            <a:r>
              <a:rPr lang="ru-RU" sz="2600" dirty="0" err="1" smtClean="0"/>
              <a:t>наноэлектроника</a:t>
            </a:r>
            <a:r>
              <a:rPr lang="ru-RU" sz="2600" dirty="0" smtClean="0"/>
              <a:t>, </a:t>
            </a:r>
          </a:p>
          <a:p>
            <a:pPr lvl="0"/>
            <a:r>
              <a:rPr lang="ru-RU" sz="2600" dirty="0" err="1" smtClean="0"/>
              <a:t>нанооптика</a:t>
            </a:r>
            <a:r>
              <a:rPr lang="ru-RU" sz="2600" dirty="0" smtClean="0"/>
              <a:t>, </a:t>
            </a:r>
          </a:p>
          <a:p>
            <a:pPr lvl="0"/>
            <a:r>
              <a:rPr lang="ru-RU" sz="2600" dirty="0" smtClean="0"/>
              <a:t>сенсоры и датчики, </a:t>
            </a:r>
          </a:p>
          <a:p>
            <a:pPr lvl="0"/>
            <a:r>
              <a:rPr lang="ru-RU" sz="2600" dirty="0" err="1" smtClean="0"/>
              <a:t>биосенсоры</a:t>
            </a:r>
            <a:r>
              <a:rPr lang="ru-RU" sz="2600" dirty="0" smtClean="0"/>
              <a:t>, </a:t>
            </a:r>
          </a:p>
          <a:p>
            <a:pPr lvl="0"/>
            <a:r>
              <a:rPr lang="ru-RU" sz="2600" dirty="0" err="1" smtClean="0"/>
              <a:t>биочипы</a:t>
            </a:r>
            <a:r>
              <a:rPr lang="ru-RU" sz="2600" dirty="0" smtClean="0"/>
              <a:t>  </a:t>
            </a:r>
          </a:p>
          <a:p>
            <a:pPr lvl="0"/>
            <a:r>
              <a:rPr lang="ru-RU" sz="2600" dirty="0" smtClean="0"/>
              <a:t>лаборатории, построенные на </a:t>
            </a:r>
            <a:r>
              <a:rPr lang="ru-RU" sz="2600" dirty="0" err="1" smtClean="0"/>
              <a:t>микроуровне</a:t>
            </a:r>
            <a:r>
              <a:rPr lang="ru-RU" sz="2600" dirty="0" smtClean="0"/>
              <a:t> и использующие достижения </a:t>
            </a:r>
            <a:r>
              <a:rPr lang="ru-RU" sz="2600" dirty="0" err="1" smtClean="0"/>
              <a:t>нанотехнологии</a:t>
            </a:r>
            <a:r>
              <a:rPr lang="ru-RU" sz="2600" dirty="0" smtClean="0"/>
              <a:t> (создание новых материалов, </a:t>
            </a:r>
            <a:r>
              <a:rPr lang="ru-RU" sz="2600" dirty="0" err="1" smtClean="0"/>
              <a:t>биосенсоров</a:t>
            </a:r>
            <a:r>
              <a:rPr lang="ru-RU" sz="2600" dirty="0" smtClean="0"/>
              <a:t>, биоэлектронных устройств, </a:t>
            </a:r>
            <a:r>
              <a:rPr lang="ru-RU" sz="2600" dirty="0" err="1" smtClean="0"/>
              <a:t>наномашин</a:t>
            </a:r>
            <a:r>
              <a:rPr lang="ru-RU" sz="2600" dirty="0" smtClean="0"/>
              <a:t> с биологическими компонентами, </a:t>
            </a:r>
            <a:r>
              <a:rPr lang="ru-RU" sz="2600" dirty="0" err="1" smtClean="0"/>
              <a:t>биороботов</a:t>
            </a:r>
            <a:r>
              <a:rPr lang="ru-RU" sz="2600" dirty="0" smtClean="0"/>
              <a:t> для внутриклеточных манипуляций и доставки веществ (гормонов, ферментов и др.) внутрь клетки).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направления </a:t>
            </a:r>
            <a:r>
              <a:rPr lang="ru-RU" b="1" dirty="0" err="1" smtClean="0"/>
              <a:t>наноматериаловедения</a:t>
            </a:r>
            <a:r>
              <a:rPr lang="ru-RU" b="1" i="1" dirty="0" smtClean="0"/>
              <a:t>: </a:t>
            </a:r>
            <a:endParaRPr lang="ru-RU" dirty="0" smtClean="0"/>
          </a:p>
          <a:p>
            <a:pPr lvl="0"/>
            <a:r>
              <a:rPr lang="ru-RU" dirty="0" err="1" smtClean="0"/>
              <a:t>нанопорошки</a:t>
            </a:r>
            <a:r>
              <a:rPr lang="ru-RU" dirty="0" smtClean="0"/>
              <a:t>, </a:t>
            </a:r>
          </a:p>
          <a:p>
            <a:pPr lvl="0"/>
            <a:r>
              <a:rPr lang="ru-RU" dirty="0" smtClean="0"/>
              <a:t>полупроводниковые устройства, </a:t>
            </a:r>
          </a:p>
          <a:p>
            <a:pPr lvl="0"/>
            <a:r>
              <a:rPr lang="ru-RU" dirty="0" smtClean="0"/>
              <a:t>углеродные материалы (</a:t>
            </a:r>
            <a:r>
              <a:rPr lang="ru-RU" dirty="0" err="1" smtClean="0"/>
              <a:t>нанотруби</a:t>
            </a:r>
            <a:r>
              <a:rPr lang="ru-RU" dirty="0" smtClean="0"/>
              <a:t>, кольца, фуллерены), </a:t>
            </a:r>
          </a:p>
          <a:p>
            <a:pPr lvl="0"/>
            <a:r>
              <a:rPr lang="ru-RU" dirty="0" smtClean="0"/>
              <a:t>высокопрочные </a:t>
            </a:r>
            <a:r>
              <a:rPr lang="ru-RU" dirty="0" err="1" smtClean="0"/>
              <a:t>нанокристаллические</a:t>
            </a:r>
            <a:r>
              <a:rPr lang="ru-RU" dirty="0" smtClean="0"/>
              <a:t> и аморфные материалы, </a:t>
            </a:r>
          </a:p>
          <a:p>
            <a:pPr lvl="0"/>
            <a:r>
              <a:rPr lang="ru-RU" dirty="0" smtClean="0"/>
              <a:t>негорючие </a:t>
            </a:r>
            <a:r>
              <a:rPr lang="ru-RU" dirty="0" err="1" smtClean="0"/>
              <a:t>нанокомпозиты</a:t>
            </a:r>
            <a:r>
              <a:rPr lang="ru-RU" dirty="0" smtClean="0"/>
              <a:t> на полимерной основе, </a:t>
            </a:r>
          </a:p>
          <a:p>
            <a:pPr lvl="0"/>
            <a:r>
              <a:rPr lang="ru-RU" dirty="0" smtClean="0"/>
              <a:t>материалы для изготовления устройств сверхплотной записи информации, </a:t>
            </a:r>
            <a:r>
              <a:rPr lang="ru-RU" dirty="0" err="1" smtClean="0"/>
              <a:t>нанопористые</a:t>
            </a:r>
            <a:r>
              <a:rPr lang="ru-RU" dirty="0" smtClean="0"/>
              <a:t> материалы для химической и нефтехимической промышленности,</a:t>
            </a:r>
          </a:p>
          <a:p>
            <a:pPr lvl="0"/>
            <a:r>
              <a:rPr lang="ru-RU" dirty="0" smtClean="0"/>
              <a:t>топливные элементы, электрические аккумуляторы и другие преобразователи энергии, устройства для хранения энергии, полимерные материалы.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sz="2400" dirty="0" smtClean="0"/>
              <a:t>возможности </a:t>
            </a:r>
            <a:r>
              <a:rPr lang="ru-RU" sz="2400" dirty="0" err="1" smtClean="0"/>
              <a:t>нанотехнологий</a:t>
            </a:r>
            <a:r>
              <a:rPr lang="ru-RU" sz="2400" dirty="0" smtClean="0"/>
              <a:t> в </a:t>
            </a:r>
            <a:r>
              <a:rPr lang="ru-RU" sz="2400" b="1" dirty="0" smtClean="0"/>
              <a:t>области живой материи</a:t>
            </a:r>
            <a:r>
              <a:rPr lang="ru-RU" sz="2400" i="1" dirty="0" smtClean="0"/>
              <a:t>:</a:t>
            </a:r>
            <a:endParaRPr lang="ru-RU" sz="2400" dirty="0" smtClean="0"/>
          </a:p>
          <a:p>
            <a:pPr lvl="0"/>
            <a:r>
              <a:rPr lang="ru-RU" sz="2400" dirty="0" smtClean="0"/>
              <a:t>фармацевтика, целевая доставка лекарств и биологически активных веществ, биополимеры и заживление биологических тканей, </a:t>
            </a:r>
          </a:p>
          <a:p>
            <a:pPr lvl="0"/>
            <a:r>
              <a:rPr lang="ru-RU" sz="2400" dirty="0" smtClean="0"/>
              <a:t>клиническая и медицинская диагностика, </a:t>
            </a:r>
          </a:p>
          <a:p>
            <a:pPr lvl="0"/>
            <a:r>
              <a:rPr lang="ru-RU" sz="2400" dirty="0" smtClean="0"/>
              <a:t>создание искусственных органов, </a:t>
            </a:r>
          </a:p>
          <a:p>
            <a:pPr lvl="0"/>
            <a:r>
              <a:rPr lang="ru-RU" sz="2400" dirty="0" smtClean="0"/>
              <a:t>имплантация живых органов, и их структур,</a:t>
            </a:r>
          </a:p>
          <a:p>
            <a:pPr lvl="0"/>
            <a:r>
              <a:rPr lang="ru-RU" sz="2400" dirty="0" smtClean="0"/>
              <a:t>регистрация и идентификация канцерогенных тканей, </a:t>
            </a:r>
            <a:r>
              <a:rPr lang="ru-RU" sz="2400" dirty="0" err="1" smtClean="0"/>
              <a:t>патогенов</a:t>
            </a:r>
            <a:r>
              <a:rPr lang="ru-RU" sz="2400" dirty="0" smtClean="0"/>
              <a:t>,</a:t>
            </a:r>
          </a:p>
          <a:p>
            <a:pPr lvl="0"/>
            <a:r>
              <a:rPr lang="ru-RU" sz="2400" dirty="0" err="1" smtClean="0"/>
              <a:t>биосовместимые</a:t>
            </a:r>
            <a:r>
              <a:rPr lang="ru-RU" sz="2400" dirty="0" smtClean="0"/>
              <a:t> ткани для трансплантации, </a:t>
            </a:r>
          </a:p>
          <a:p>
            <a:pPr lvl="0"/>
            <a:r>
              <a:rPr lang="ru-RU" sz="2400" dirty="0" smtClean="0"/>
              <a:t>лекарственные препараты.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sz="2400" dirty="0" smtClean="0"/>
              <a:t>Излагая материал необходимо акцентировать внимание учащихся на фундаментальных законах физики, химии и биологии, границах их применимости в </a:t>
            </a:r>
            <a:r>
              <a:rPr lang="ru-RU" sz="2400" dirty="0" err="1" smtClean="0"/>
              <a:t>наномире</a:t>
            </a:r>
            <a:r>
              <a:rPr lang="ru-RU" sz="2400" dirty="0" smtClean="0"/>
              <a:t>. Изложение должно сопровождаться яркими примерами и иллюстрациями, чтобы сделать учебные курсы запоминающимися и развивающими интерес учащихся к самостоятельной деятельности.</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Сканирующая зондовая микроскопия</a:t>
            </a:r>
            <a:endParaRPr lang="ru-RU" sz="2800" dirty="0"/>
          </a:p>
        </p:txBody>
      </p:sp>
      <p:sp>
        <p:nvSpPr>
          <p:cNvPr id="3" name="Объект 2"/>
          <p:cNvSpPr>
            <a:spLocks noGrp="1"/>
          </p:cNvSpPr>
          <p:nvPr>
            <p:ph idx="1"/>
          </p:nvPr>
        </p:nvSpPr>
        <p:spPr>
          <a:xfrm>
            <a:off x="683568" y="1340768"/>
            <a:ext cx="7848872" cy="4320480"/>
          </a:xfrm>
        </p:spPr>
        <p:txBody>
          <a:bodyPr>
            <a:normAutofit/>
          </a:bodyPr>
          <a:lstStyle/>
          <a:p>
            <a:pPr indent="0">
              <a:buNone/>
            </a:pPr>
            <a:r>
              <a:rPr lang="ru-RU" sz="2400" dirty="0" smtClean="0"/>
              <a:t>В основе сканирующей зондовой микроскопии лежит взаимодействие между твердотельным зондом, приближенным к объекту исследования на некоторое малое расстояние </a:t>
            </a:r>
            <a:r>
              <a:rPr lang="el-GR" sz="2400" dirty="0" smtClean="0"/>
              <a:t>λ</a:t>
            </a:r>
            <a:r>
              <a:rPr lang="ru-RU" sz="2400" dirty="0" smtClean="0"/>
              <a:t>, где </a:t>
            </a:r>
            <a:r>
              <a:rPr lang="el-GR" sz="2400" dirty="0" smtClean="0"/>
              <a:t>λ</a:t>
            </a:r>
            <a:r>
              <a:rPr lang="ru-RU" sz="2400" dirty="0" smtClean="0"/>
              <a:t> – характерная длина затухания взаимодействия «зонд – объект». </a:t>
            </a:r>
            <a:endParaRPr lang="ru-RU" sz="2400" dirty="0"/>
          </a:p>
          <a:p>
            <a:pPr indent="0">
              <a:buNone/>
            </a:pPr>
            <a:r>
              <a:rPr lang="ru-RU" sz="2400" dirty="0" smtClean="0"/>
              <a:t>Существуют несколько видов СЗМ, наиболее распространенными методами на сегодняшний день являются атомно – силовая и сканирующая туннельная микроскопия. </a:t>
            </a:r>
            <a:endParaRPr lang="ru-RU" sz="2400" dirty="0"/>
          </a:p>
        </p:txBody>
      </p:sp>
    </p:spTree>
    <p:extLst>
      <p:ext uri="{BB962C8B-B14F-4D97-AF65-F5344CB8AC3E}">
        <p14:creationId xmlns:p14="http://schemas.microsoft.com/office/powerpoint/2010/main" xmlns="" val="1020065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Основные преимущества методов  СЗМ</a:t>
            </a:r>
            <a:endParaRPr lang="ru-RU" sz="2800" dirty="0"/>
          </a:p>
        </p:txBody>
      </p:sp>
      <p:sp>
        <p:nvSpPr>
          <p:cNvPr id="3" name="Объект 2"/>
          <p:cNvSpPr>
            <a:spLocks noGrp="1"/>
          </p:cNvSpPr>
          <p:nvPr>
            <p:ph idx="1"/>
          </p:nvPr>
        </p:nvSpPr>
        <p:spPr/>
        <p:txBody>
          <a:bodyPr>
            <a:normAutofit/>
          </a:bodyPr>
          <a:lstStyle/>
          <a:p>
            <a:pPr marL="342900" indent="-342900">
              <a:buFont typeface="+mj-lt"/>
              <a:buAutoNum type="arabicParenR"/>
            </a:pPr>
            <a:r>
              <a:rPr lang="ru-RU" sz="2400" dirty="0" smtClean="0"/>
              <a:t>Высокая локальность, которая определяется взаимодействием зонда и поверхности;</a:t>
            </a:r>
          </a:p>
          <a:p>
            <a:pPr marL="342900" indent="-342900">
              <a:buFont typeface="+mj-lt"/>
              <a:buAutoNum type="arabicParenR"/>
            </a:pPr>
            <a:r>
              <a:rPr lang="ru-RU" sz="2400" dirty="0" smtClean="0"/>
              <a:t>Возможность использования зонда для модификации поверхности объекта;</a:t>
            </a:r>
          </a:p>
          <a:p>
            <a:pPr marL="342900" indent="-342900">
              <a:buFont typeface="+mj-lt"/>
              <a:buAutoNum type="arabicParenR"/>
            </a:pPr>
            <a:r>
              <a:rPr lang="ru-RU" sz="2400" dirty="0" smtClean="0"/>
              <a:t>Возможность использования не только в вакууме, но и на воздухе и в жидкой среде.</a:t>
            </a:r>
            <a:endParaRPr lang="ru-RU" sz="2400" dirty="0"/>
          </a:p>
        </p:txBody>
      </p:sp>
    </p:spTree>
    <p:extLst>
      <p:ext uri="{BB962C8B-B14F-4D97-AF65-F5344CB8AC3E}">
        <p14:creationId xmlns:p14="http://schemas.microsoft.com/office/powerpoint/2010/main" xmlns="" val="488585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764704"/>
            <a:ext cx="6400800" cy="757808"/>
          </a:xfrm>
        </p:spPr>
        <p:txBody>
          <a:bodyPr>
            <a:normAutofit fontScale="90000"/>
          </a:bodyPr>
          <a:lstStyle/>
          <a:p>
            <a:r>
              <a:rPr lang="ru-RU" dirty="0" smtClean="0"/>
              <a:t>Принцип работы прибора </a:t>
            </a:r>
            <a:r>
              <a:rPr lang="en-US" dirty="0" err="1" smtClean="0">
                <a:latin typeface="Constantia" pitchFamily="18" charset="0"/>
              </a:rPr>
              <a:t>NanoEducator</a:t>
            </a:r>
            <a:endParaRPr lang="ru-RU" dirty="0"/>
          </a:p>
        </p:txBody>
      </p:sp>
      <p:sp>
        <p:nvSpPr>
          <p:cNvPr id="3" name="Объект 2"/>
          <p:cNvSpPr>
            <a:spLocks noGrp="1"/>
          </p:cNvSpPr>
          <p:nvPr>
            <p:ph idx="1"/>
          </p:nvPr>
        </p:nvSpPr>
        <p:spPr>
          <a:xfrm>
            <a:off x="683568" y="1772816"/>
            <a:ext cx="7992888" cy="4032448"/>
          </a:xfrm>
        </p:spPr>
        <p:txBody>
          <a:bodyPr>
            <a:normAutofit/>
          </a:bodyPr>
          <a:lstStyle/>
          <a:p>
            <a:pPr indent="0">
              <a:buNone/>
            </a:pPr>
            <a:r>
              <a:rPr lang="ru-RU" sz="2400" dirty="0" smtClean="0"/>
              <a:t>В основе работы СЗМ </a:t>
            </a:r>
            <a:r>
              <a:rPr lang="en-US" sz="2400" dirty="0" err="1" smtClean="0">
                <a:latin typeface="Constantia" pitchFamily="18" charset="0"/>
              </a:rPr>
              <a:t>NanoEducator</a:t>
            </a:r>
            <a:r>
              <a:rPr lang="ru-RU" sz="2400" dirty="0">
                <a:latin typeface="Constantia" pitchFamily="18" charset="0"/>
              </a:rPr>
              <a:t> </a:t>
            </a:r>
            <a:r>
              <a:rPr lang="ru-RU" sz="2400" dirty="0" smtClean="0">
                <a:latin typeface="Constantia" pitchFamily="18" charset="0"/>
              </a:rPr>
              <a:t>лежит использование зависимости величины взаимодействия между зондом в виде острой вольфрамовой иглы и поверхностью исследуемого образца до величины расстояния зонд – образец. Взаимодействие может быть токовым или силовым. Чем резче зависимость тока или силы от расстояния между зондом и образцом, тем выше пространственное разрешение СЗМ.</a:t>
            </a:r>
            <a:endParaRPr lang="ru-RU" sz="2400" dirty="0"/>
          </a:p>
        </p:txBody>
      </p:sp>
    </p:spTree>
    <p:extLst>
      <p:ext uri="{BB962C8B-B14F-4D97-AF65-F5344CB8AC3E}">
        <p14:creationId xmlns:p14="http://schemas.microsoft.com/office/powerpoint/2010/main" xmlns="" val="2943992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5" name="Объект 4"/>
          <p:cNvSpPr>
            <a:spLocks noGrp="1"/>
          </p:cNvSpPr>
          <p:nvPr>
            <p:ph idx="1"/>
          </p:nvPr>
        </p:nvSpPr>
        <p:spPr>
          <a:xfrm>
            <a:off x="467544" y="3790140"/>
            <a:ext cx="8424935" cy="1799100"/>
          </a:xfrm>
        </p:spPr>
        <p:txBody>
          <a:bodyPr>
            <a:noAutofit/>
          </a:bodyPr>
          <a:lstStyle/>
          <a:p>
            <a:pPr indent="0">
              <a:buNone/>
            </a:pPr>
            <a:r>
              <a:rPr lang="ru-RU" sz="2400" dirty="0" smtClean="0"/>
              <a:t>Конструкция измерительной головки прибор </a:t>
            </a:r>
            <a:r>
              <a:rPr lang="en-US" sz="2400" dirty="0" err="1" smtClean="0"/>
              <a:t>NanoEducator</a:t>
            </a:r>
            <a:r>
              <a:rPr lang="ru-RU" sz="2400" dirty="0" smtClean="0"/>
              <a:t>: 1 – основание, 2 – механизм подвода, 3 – винт ручного подвода, 4 – датчик взаимодействия, 5 – винт фиксации датчика, 6 – подвод зонда, 7 – держатель образца, 8 – сканер, 9,10 – винты перемещения сканера с образцом.</a:t>
            </a:r>
            <a:endParaRPr lang="ru-RU" sz="2400" dirty="0"/>
          </a:p>
        </p:txBody>
      </p:sp>
      <p:pic>
        <p:nvPicPr>
          <p:cNvPr id="6" name="Объект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188640"/>
            <a:ext cx="5459846" cy="3600400"/>
          </a:xfrm>
          <a:prstGeom prst="rect">
            <a:avLst/>
          </a:prstGeom>
        </p:spPr>
      </p:pic>
    </p:spTree>
    <p:extLst>
      <p:ext uri="{BB962C8B-B14F-4D97-AF65-F5344CB8AC3E}">
        <p14:creationId xmlns:p14="http://schemas.microsoft.com/office/powerpoint/2010/main" xmlns="" val="377260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600" smtClean="0">
                <a:latin typeface="Times New Roman" pitchFamily="18" charset="0"/>
                <a:cs typeface="Times New Roman" pitchFamily="18" charset="0"/>
              </a:rPr>
              <a:t>ФГБОУ ВПО ТАМБОВСКИЙ ГОСУДАРСТВЕННЫЙ ТЕХНИЧЕСКИЙ УНИВЕРСИТЕТ </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ПОЛИТЕХНИЧЕСКИЙ ЛИЦЕЙ-ИНТЕРНАТ ФГБОУ ВПО  ТГТУ</a:t>
            </a:r>
            <a:endParaRPr lang="ru-RU" sz="1600" dirty="0">
              <a:latin typeface="Times New Roman" pitchFamily="18" charset="0"/>
              <a:cs typeface="Times New Roman" pitchFamily="18" charset="0"/>
            </a:endParaRPr>
          </a:p>
        </p:txBody>
      </p:sp>
      <p:sp>
        <p:nvSpPr>
          <p:cNvPr id="3" name="Содержимое 2"/>
          <p:cNvSpPr>
            <a:spLocks noGrp="1"/>
          </p:cNvSpPr>
          <p:nvPr>
            <p:ph type="body" sz="quarter" idx="14"/>
          </p:nvPr>
        </p:nvSpPr>
        <p:spPr/>
        <p:txBody>
          <a:bodyPr>
            <a:normAutofit fontScale="850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100" b="1" dirty="0" smtClean="0"/>
              <a:t>Исаева Ольга Вячеславовна</a:t>
            </a:r>
          </a:p>
          <a:p>
            <a:r>
              <a:rPr lang="ru-RU" sz="2100" dirty="0" smtClean="0"/>
              <a:t>кандидат химических наук</a:t>
            </a:r>
          </a:p>
          <a:p>
            <a:r>
              <a:rPr lang="ru-RU" sz="2100" dirty="0" smtClean="0"/>
              <a:t>доцент кафедры физики ТГТУ</a:t>
            </a:r>
          </a:p>
          <a:p>
            <a:r>
              <a:rPr lang="ru-RU" sz="2100" dirty="0" smtClean="0"/>
              <a:t>Почетный работник высшего профессионального образования Российской Федерации</a:t>
            </a:r>
          </a:p>
          <a:p>
            <a:endParaRPr lang="ru-RU" dirty="0"/>
          </a:p>
        </p:txBody>
      </p:sp>
      <p:pic>
        <p:nvPicPr>
          <p:cNvPr id="23" name="Рисунок 22" descr="IMG_4461.JPG"/>
          <p:cNvPicPr>
            <a:picLocks noGrp="1" noChangeAspect="1"/>
          </p:cNvPicPr>
          <p:nvPr>
            <p:ph type="pic" idx="1"/>
          </p:nvPr>
        </p:nvPicPr>
        <p:blipFill>
          <a:blip r:embed="rId2" cstate="print"/>
          <a:srcRect t="14052" b="14052"/>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400800" cy="784448"/>
          </a:xfrm>
        </p:spPr>
        <p:txBody>
          <a:bodyPr>
            <a:noAutofit/>
          </a:bodyPr>
          <a:lstStyle/>
          <a:p>
            <a:r>
              <a:rPr lang="ru-RU" sz="2400" dirty="0" smtClean="0"/>
              <a:t>Характеристика носителей звуковой информации</a:t>
            </a:r>
            <a:endParaRPr lang="ru-RU" sz="2400" dirty="0"/>
          </a:p>
        </p:txBody>
      </p:sp>
      <p:sp>
        <p:nvSpPr>
          <p:cNvPr id="3" name="Объект 2"/>
          <p:cNvSpPr>
            <a:spLocks noGrp="1"/>
          </p:cNvSpPr>
          <p:nvPr>
            <p:ph idx="1"/>
          </p:nvPr>
        </p:nvSpPr>
        <p:spPr>
          <a:xfrm>
            <a:off x="827584" y="1268760"/>
            <a:ext cx="7920880" cy="4392488"/>
          </a:xfrm>
        </p:spPr>
        <p:txBody>
          <a:bodyPr>
            <a:normAutofit/>
          </a:bodyPr>
          <a:lstStyle/>
          <a:p>
            <a:pPr indent="0">
              <a:buNone/>
            </a:pPr>
            <a:r>
              <a:rPr lang="ru-RU" sz="2400" dirty="0" smtClean="0"/>
              <a:t>Носитель информации – материальный объект, в некоторых свойствах которого отражаются отдельные свойства иных объектов. Носители информации делятся на естественные и искусственные. От прогресса в области разработки носителей информации зависит скорость накопления знаний в человеческом обществе. Внедрение информационных носителей в жизнь большинства людей стало революционным процессом.</a:t>
            </a:r>
            <a:endParaRPr lang="ru-RU" sz="2400" dirty="0"/>
          </a:p>
        </p:txBody>
      </p:sp>
    </p:spTree>
    <p:extLst>
      <p:ext uri="{BB962C8B-B14F-4D97-AF65-F5344CB8AC3E}">
        <p14:creationId xmlns:p14="http://schemas.microsoft.com/office/powerpoint/2010/main" xmlns="" val="1996267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Запись информации на </a:t>
            </a:r>
            <a:r>
              <a:rPr lang="en-US" sz="2800" dirty="0" smtClean="0"/>
              <a:t>CD</a:t>
            </a:r>
            <a:r>
              <a:rPr lang="ru-RU" sz="2800" dirty="0" smtClean="0"/>
              <a:t> – </a:t>
            </a:r>
            <a:r>
              <a:rPr lang="en-US" sz="2800" dirty="0" smtClean="0"/>
              <a:t>ROM</a:t>
            </a:r>
            <a:r>
              <a:rPr lang="ru-RU" sz="2800" dirty="0" smtClean="0"/>
              <a:t> диски </a:t>
            </a:r>
            <a:endParaRPr lang="ru-RU" sz="2800" dirty="0"/>
          </a:p>
        </p:txBody>
      </p:sp>
      <p:sp>
        <p:nvSpPr>
          <p:cNvPr id="3" name="Объект 2"/>
          <p:cNvSpPr>
            <a:spLocks noGrp="1"/>
          </p:cNvSpPr>
          <p:nvPr>
            <p:ph idx="1"/>
          </p:nvPr>
        </p:nvSpPr>
        <p:spPr>
          <a:xfrm>
            <a:off x="251520" y="1484784"/>
            <a:ext cx="8424936" cy="4217641"/>
          </a:xfrm>
        </p:spPr>
        <p:txBody>
          <a:bodyPr>
            <a:normAutofit/>
          </a:bodyPr>
          <a:lstStyle/>
          <a:p>
            <a:pPr indent="0">
              <a:buNone/>
            </a:pPr>
            <a:r>
              <a:rPr lang="ru-RU" sz="2400" dirty="0" smtClean="0"/>
              <a:t>Запись дисков </a:t>
            </a:r>
            <a:r>
              <a:rPr lang="en-US" sz="2400" dirty="0"/>
              <a:t>CD</a:t>
            </a:r>
            <a:r>
              <a:rPr lang="ru-RU" sz="2400" dirty="0"/>
              <a:t> – </a:t>
            </a:r>
            <a:r>
              <a:rPr lang="en-US" sz="2400" dirty="0"/>
              <a:t>ROM</a:t>
            </a:r>
            <a:r>
              <a:rPr lang="ru-RU" sz="2400" dirty="0"/>
              <a:t> </a:t>
            </a:r>
            <a:r>
              <a:rPr lang="ru-RU" sz="2400" dirty="0" smtClean="0"/>
              <a:t>выполняется при помощи специальных программ. Процесс записи одной дорожки представляет собой единую операцию, которая не может быть прервана. Для обеспечения равномерности поступления записываемой информации на лазер все приводы имеют буфер, исчерпание данных в котором приводит к аварийному прерыванию записи.</a:t>
            </a:r>
            <a:endParaRPr lang="ru-RU" sz="2400" dirty="0"/>
          </a:p>
        </p:txBody>
      </p:sp>
    </p:spTree>
    <p:extLst>
      <p:ext uri="{BB962C8B-B14F-4D97-AF65-F5344CB8AC3E}">
        <p14:creationId xmlns:p14="http://schemas.microsoft.com/office/powerpoint/2010/main" xmlns="" val="3610381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63688" y="548680"/>
            <a:ext cx="5724145" cy="4596571"/>
          </a:xfrm>
        </p:spPr>
      </p:pic>
    </p:spTree>
    <p:extLst>
      <p:ext uri="{BB962C8B-B14F-4D97-AF65-F5344CB8AC3E}">
        <p14:creationId xmlns:p14="http://schemas.microsoft.com/office/powerpoint/2010/main" xmlns="" val="771206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31196" y="4941168"/>
            <a:ext cx="2228262" cy="1916832"/>
          </a:xfrm>
          <a:prstGeom prst="rect">
            <a:avLst/>
          </a:prstGeom>
        </p:spPr>
      </p:pic>
      <p:sp>
        <p:nvSpPr>
          <p:cNvPr id="2" name="Заголовок 1"/>
          <p:cNvSpPr>
            <a:spLocks noGrp="1"/>
          </p:cNvSpPr>
          <p:nvPr>
            <p:ph type="title"/>
          </p:nvPr>
        </p:nvSpPr>
        <p:spPr/>
        <p:txBody>
          <a:bodyPr>
            <a:noAutofit/>
          </a:bodyPr>
          <a:lstStyle/>
          <a:p>
            <a:r>
              <a:rPr lang="ru-RU" sz="2800" dirty="0" smtClean="0"/>
              <a:t>Запись информации на виниловую пластинку</a:t>
            </a:r>
            <a:endParaRPr lang="ru-RU" sz="2800" dirty="0"/>
          </a:p>
        </p:txBody>
      </p:sp>
      <p:sp>
        <p:nvSpPr>
          <p:cNvPr id="3" name="Объект 2"/>
          <p:cNvSpPr>
            <a:spLocks noGrp="1"/>
          </p:cNvSpPr>
          <p:nvPr>
            <p:ph idx="1"/>
          </p:nvPr>
        </p:nvSpPr>
        <p:spPr>
          <a:xfrm>
            <a:off x="251520" y="1340768"/>
            <a:ext cx="7920880" cy="4320480"/>
          </a:xfrm>
        </p:spPr>
        <p:txBody>
          <a:bodyPr>
            <a:normAutofit/>
          </a:bodyPr>
          <a:lstStyle/>
          <a:p>
            <a:pPr indent="0">
              <a:buNone/>
            </a:pPr>
            <a:r>
              <a:rPr lang="ru-RU" sz="2400" dirty="0" smtClean="0"/>
              <a:t>Звук с магнитной фонограммы, с помощью специальной аппаратуры преобразуется в механические колебания сапфирового резца, который нарезает на слое медной фольги концентрические звуковые канавки. Полученный медный диск предназначен для того, чтобы получать с него методом гальванопластики в несколько последовательных этапов необходимого количества никелевых копий, как с позитивным, так и с негативным отображением механической фонограммы. Негативные копии называют матрицами, которые служат основой в процессе прессования виниловых пластинок.</a:t>
            </a:r>
            <a:endParaRPr lang="ru-RU" sz="2400" dirty="0"/>
          </a:p>
        </p:txBody>
      </p:sp>
    </p:spTree>
    <p:extLst>
      <p:ext uri="{BB962C8B-B14F-4D97-AF65-F5344CB8AC3E}">
        <p14:creationId xmlns:p14="http://schemas.microsoft.com/office/powerpoint/2010/main" xmlns="" val="156957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400800" cy="765448"/>
          </a:xfrm>
        </p:spPr>
        <p:txBody>
          <a:bodyPr>
            <a:noAutofit/>
          </a:bodyPr>
          <a:lstStyle/>
          <a:p>
            <a:r>
              <a:rPr lang="ru-RU" sz="2400" dirty="0" smtClean="0"/>
              <a:t>Исследование поверхности носителей звуковой	 информации</a:t>
            </a:r>
            <a:endParaRPr lang="ru-RU" sz="2400" dirty="0"/>
          </a:p>
        </p:txBody>
      </p:sp>
      <p:sp>
        <p:nvSpPr>
          <p:cNvPr id="3" name="Объект 2"/>
          <p:cNvSpPr>
            <a:spLocks noGrp="1"/>
          </p:cNvSpPr>
          <p:nvPr>
            <p:ph idx="1"/>
          </p:nvPr>
        </p:nvSpPr>
        <p:spPr>
          <a:xfrm>
            <a:off x="827584" y="1268760"/>
            <a:ext cx="7488832" cy="4392488"/>
          </a:xfrm>
        </p:spPr>
        <p:txBody>
          <a:bodyPr>
            <a:normAutofit/>
          </a:bodyPr>
          <a:lstStyle/>
          <a:p>
            <a:pPr indent="0">
              <a:buNone/>
            </a:pPr>
            <a:r>
              <a:rPr lang="ru-RU" sz="2400" dirty="0" smtClean="0"/>
              <a:t>Подготовка образцов:</a:t>
            </a:r>
          </a:p>
          <a:p>
            <a:pPr marL="342900" indent="-342900">
              <a:buFont typeface="+mj-lt"/>
              <a:buAutoNum type="arabicParenR"/>
            </a:pPr>
            <a:r>
              <a:rPr lang="ru-RU" sz="2400" dirty="0" smtClean="0"/>
              <a:t>На виниловой пластинке при помощи карандаша и линейки отмеряем квадрат 7×7мм, канцелярским ножом вырезаем данный квадрат;</a:t>
            </a:r>
          </a:p>
          <a:p>
            <a:pPr marL="342900" indent="-342900">
              <a:buFont typeface="+mj-lt"/>
              <a:buAutoNum type="arabicParenR"/>
            </a:pPr>
            <a:r>
              <a:rPr lang="ru-RU" sz="2400" dirty="0" smtClean="0"/>
              <a:t>Расщепляем диск, вырезаем при помощи ножниц квадрат  7×7мм и приклеиваем его к твердой основе;</a:t>
            </a:r>
          </a:p>
          <a:p>
            <a:pPr marL="342900" indent="-342900">
              <a:buFont typeface="+mj-lt"/>
              <a:buAutoNum type="arabicParenR"/>
            </a:pPr>
            <a:r>
              <a:rPr lang="ru-RU" sz="2400" dirty="0" smtClean="0"/>
              <a:t>Готовые образцы промываем в спирте, после чего высушиваем.</a:t>
            </a:r>
          </a:p>
          <a:p>
            <a:pPr indent="0">
              <a:buNone/>
            </a:pPr>
            <a:endParaRPr lang="ru-RU" dirty="0"/>
          </a:p>
        </p:txBody>
      </p:sp>
    </p:spTree>
    <p:extLst>
      <p:ext uri="{BB962C8B-B14F-4D97-AF65-F5344CB8AC3E}">
        <p14:creationId xmlns:p14="http://schemas.microsoft.com/office/powerpoint/2010/main" xmlns="" val="3190979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481" y="3284983"/>
            <a:ext cx="4755023" cy="356626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51787" y="0"/>
            <a:ext cx="6492213" cy="4869160"/>
          </a:xfrm>
          <a:prstGeom prst="rect">
            <a:avLst/>
          </a:prstGeom>
        </p:spPr>
      </p:pic>
    </p:spTree>
    <p:extLst>
      <p:ext uri="{BB962C8B-B14F-4D97-AF65-F5344CB8AC3E}">
        <p14:creationId xmlns:p14="http://schemas.microsoft.com/office/powerpoint/2010/main" xmlns="" val="1273133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268760"/>
            <a:ext cx="6400800" cy="1773560"/>
          </a:xfrm>
        </p:spPr>
        <p:txBody>
          <a:bodyPr/>
          <a:lstStyle/>
          <a:p>
            <a:r>
              <a:rPr lang="ru-RU" dirty="0" smtClean="0"/>
              <a:t> </a:t>
            </a:r>
            <a:endParaRPr lang="ru-RU" dirty="0"/>
          </a:p>
        </p:txBody>
      </p:sp>
      <p:sp>
        <p:nvSpPr>
          <p:cNvPr id="3" name="Объект 2"/>
          <p:cNvSpPr>
            <a:spLocks noGrp="1"/>
          </p:cNvSpPr>
          <p:nvPr>
            <p:ph idx="1"/>
          </p:nvPr>
        </p:nvSpPr>
        <p:spPr>
          <a:xfrm>
            <a:off x="539552" y="476672"/>
            <a:ext cx="8208912" cy="5009729"/>
          </a:xfrm>
        </p:spPr>
        <p:txBody>
          <a:bodyPr>
            <a:normAutofit/>
          </a:bodyPr>
          <a:lstStyle/>
          <a:p>
            <a:pPr indent="0">
              <a:buNone/>
            </a:pPr>
            <a:r>
              <a:rPr lang="ru-RU" sz="2400" u="sng" dirty="0"/>
              <a:t>Оборудование: </a:t>
            </a:r>
            <a:endParaRPr lang="ru-RU" sz="2400" dirty="0"/>
          </a:p>
          <a:p>
            <a:pPr indent="0">
              <a:buNone/>
            </a:pPr>
            <a:r>
              <a:rPr lang="ru-RU" sz="2400" dirty="0"/>
              <a:t>1) Объект микрометр на отражении, цена деления 0.01мм, ОМО (ГОСТ 7513-55) №719025;</a:t>
            </a:r>
          </a:p>
          <a:p>
            <a:pPr indent="0">
              <a:buNone/>
            </a:pPr>
            <a:r>
              <a:rPr lang="ru-RU" sz="2400" dirty="0"/>
              <a:t>2) Микроскоп ММР-2Р, увеличение ×600; </a:t>
            </a:r>
          </a:p>
          <a:p>
            <a:pPr indent="0">
              <a:buNone/>
            </a:pPr>
            <a:r>
              <a:rPr lang="ru-RU" sz="2400" dirty="0"/>
              <a:t>3) Сканирующий зондовый микроскоп </a:t>
            </a:r>
            <a:r>
              <a:rPr lang="en-US" sz="2400" dirty="0" err="1"/>
              <a:t>NanoEducator</a:t>
            </a:r>
            <a:r>
              <a:rPr lang="ru-RU" sz="2400" dirty="0"/>
              <a:t>;</a:t>
            </a:r>
          </a:p>
          <a:p>
            <a:pPr indent="0">
              <a:buNone/>
            </a:pPr>
            <a:r>
              <a:rPr lang="ru-RU" sz="2400" dirty="0"/>
              <a:t>4) Набор датчиков взаимодействия;</a:t>
            </a:r>
          </a:p>
          <a:p>
            <a:pPr indent="0">
              <a:buNone/>
            </a:pPr>
            <a:r>
              <a:rPr lang="ru-RU" sz="2400" dirty="0"/>
              <a:t>5) Тестовые образцы ( фрагменты </a:t>
            </a:r>
            <a:r>
              <a:rPr lang="en-US" sz="2400" dirty="0"/>
              <a:t>CD</a:t>
            </a:r>
            <a:r>
              <a:rPr lang="ru-RU" sz="2400" dirty="0"/>
              <a:t> – диска и виниловой пластины)</a:t>
            </a:r>
          </a:p>
          <a:p>
            <a:pPr indent="0">
              <a:buNone/>
            </a:pPr>
            <a:endParaRPr lang="ru-RU" dirty="0"/>
          </a:p>
        </p:txBody>
      </p:sp>
    </p:spTree>
    <p:extLst>
      <p:ext uri="{BB962C8B-B14F-4D97-AF65-F5344CB8AC3E}">
        <p14:creationId xmlns:p14="http://schemas.microsoft.com/office/powerpoint/2010/main" xmlns="" val="95001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Результаты исследования поверхности </a:t>
            </a:r>
            <a:r>
              <a:rPr lang="en-US" sz="2800" dirty="0" smtClean="0"/>
              <a:t>CD</a:t>
            </a:r>
            <a:r>
              <a:rPr lang="ru-RU" sz="2800" dirty="0" smtClean="0"/>
              <a:t> - диска</a:t>
            </a:r>
            <a:endParaRPr lang="ru-RU" sz="2800" dirty="0"/>
          </a:p>
        </p:txBody>
      </p:sp>
      <p:sp>
        <p:nvSpPr>
          <p:cNvPr id="3" name="Объект 2"/>
          <p:cNvSpPr>
            <a:spLocks noGrp="1"/>
          </p:cNvSpPr>
          <p:nvPr>
            <p:ph idx="1"/>
          </p:nvPr>
        </p:nvSpPr>
        <p:spPr>
          <a:xfrm>
            <a:off x="1371600" y="5229200"/>
            <a:ext cx="6400800" cy="504056"/>
          </a:xfrm>
        </p:spPr>
        <p:txBody>
          <a:bodyPr>
            <a:normAutofit/>
          </a:bodyPr>
          <a:lstStyle/>
          <a:p>
            <a:pPr indent="0">
              <a:buNone/>
            </a:pPr>
            <a:r>
              <a:rPr lang="ru-RU" dirty="0"/>
              <a:t> </a:t>
            </a:r>
            <a:r>
              <a:rPr lang="ru-RU" dirty="0" smtClean="0"/>
              <a:t>2</a:t>
            </a:r>
            <a:r>
              <a:rPr lang="en-US" dirty="0" smtClean="0"/>
              <a:t>D</a:t>
            </a:r>
            <a:r>
              <a:rPr lang="ru-RU" dirty="0" smtClean="0"/>
              <a:t> АСМ изображение </a:t>
            </a:r>
            <a:r>
              <a:rPr lang="en-US" dirty="0"/>
              <a:t>CD</a:t>
            </a:r>
            <a:r>
              <a:rPr lang="ru-RU" dirty="0"/>
              <a:t> - диска</a:t>
            </a:r>
            <a:r>
              <a:rPr lang="ru-RU" dirty="0" smtClean="0"/>
              <a:t> </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340768"/>
            <a:ext cx="6997942" cy="3878625"/>
          </a:xfrm>
          <a:prstGeom prst="rect">
            <a:avLst/>
          </a:prstGeom>
        </p:spPr>
      </p:pic>
    </p:spTree>
    <p:extLst>
      <p:ext uri="{BB962C8B-B14F-4D97-AF65-F5344CB8AC3E}">
        <p14:creationId xmlns:p14="http://schemas.microsoft.com/office/powerpoint/2010/main" xmlns="" val="2201473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371600" y="5085184"/>
            <a:ext cx="6400800" cy="401217"/>
          </a:xfrm>
        </p:spPr>
        <p:txBody>
          <a:bodyPr>
            <a:normAutofit/>
          </a:bodyPr>
          <a:lstStyle/>
          <a:p>
            <a:pPr indent="0">
              <a:buNone/>
            </a:pPr>
            <a:r>
              <a:rPr lang="ru-RU" dirty="0" smtClean="0"/>
              <a:t> 3</a:t>
            </a:r>
            <a:r>
              <a:rPr lang="en-US" dirty="0" smtClean="0"/>
              <a:t>D</a:t>
            </a:r>
            <a:r>
              <a:rPr lang="ru-RU" dirty="0" smtClean="0"/>
              <a:t> АСМ изображение </a:t>
            </a:r>
            <a:r>
              <a:rPr lang="en-US" dirty="0" smtClean="0"/>
              <a:t>CD</a:t>
            </a:r>
            <a:r>
              <a:rPr lang="ru-RU" dirty="0" smtClean="0"/>
              <a:t> - диска </a:t>
            </a:r>
            <a:endParaRPr lang="ru-RU" dirty="0"/>
          </a:p>
        </p:txBody>
      </p:sp>
      <p:pic>
        <p:nvPicPr>
          <p:cNvPr id="6" name="Объект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896857"/>
            <a:ext cx="5616624" cy="3987110"/>
          </a:xfrm>
          <a:prstGeom prst="rect">
            <a:avLst/>
          </a:prstGeom>
        </p:spPr>
      </p:pic>
    </p:spTree>
    <p:extLst>
      <p:ext uri="{BB962C8B-B14F-4D97-AF65-F5344CB8AC3E}">
        <p14:creationId xmlns:p14="http://schemas.microsoft.com/office/powerpoint/2010/main" xmlns="" val="2237444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Результаты исследования Виниловой пластинки</a:t>
            </a:r>
            <a:endParaRPr lang="ru-RU" sz="2800" dirty="0"/>
          </a:p>
        </p:txBody>
      </p:sp>
      <p:sp>
        <p:nvSpPr>
          <p:cNvPr id="3" name="Объект 2"/>
          <p:cNvSpPr>
            <a:spLocks noGrp="1"/>
          </p:cNvSpPr>
          <p:nvPr>
            <p:ph idx="1"/>
          </p:nvPr>
        </p:nvSpPr>
        <p:spPr>
          <a:xfrm>
            <a:off x="1259632" y="2420888"/>
            <a:ext cx="6512768" cy="3065513"/>
          </a:xfrm>
        </p:spPr>
        <p:txBody>
          <a:bodyPr>
            <a:normAutofit/>
          </a:bodyPr>
          <a:lstStyle/>
          <a:p>
            <a:pPr indent="0">
              <a:buNone/>
            </a:pPr>
            <a:r>
              <a:rPr lang="ru-RU" sz="2400" dirty="0" smtClean="0"/>
              <a:t>При исследовании поверхности виниловой пластинки четко видны углубления различные по ширине и глубине. От глубины и ширины дорожек зависит высота проигрываемого звука.</a:t>
            </a:r>
            <a:endParaRPr lang="ru-RU" sz="2400" dirty="0"/>
          </a:p>
        </p:txBody>
      </p:sp>
    </p:spTree>
    <p:extLst>
      <p:ext uri="{BB962C8B-B14F-4D97-AF65-F5344CB8AC3E}">
        <p14:creationId xmlns:p14="http://schemas.microsoft.com/office/powerpoint/2010/main" xmlns="" val="1762742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err="1" smtClean="0"/>
              <a:t>Нанотехнологии</a:t>
            </a:r>
            <a:r>
              <a:rPr lang="ru-RU" dirty="0" smtClean="0"/>
              <a:t> – это технологии, дающие возможность работать с ничтожно малыми объектами, размеры которых измеряются в нанометрах, складывать из них, как из кубиков, устройства и механизмы. </a:t>
            </a:r>
          </a:p>
          <a:p>
            <a:pPr algn="just"/>
            <a:r>
              <a:rPr lang="ru-RU" dirty="0" err="1" smtClean="0"/>
              <a:t>Нанотехнологии</a:t>
            </a:r>
            <a:r>
              <a:rPr lang="ru-RU" dirty="0" smtClean="0"/>
              <a:t> впитали в себя самые последние достижения физики, химии и биологии. </a:t>
            </a:r>
          </a:p>
          <a:p>
            <a:pPr algn="just"/>
            <a:r>
              <a:rPr lang="ru-RU" dirty="0" err="1" smtClean="0"/>
              <a:t>Нанотехнологии</a:t>
            </a:r>
            <a:r>
              <a:rPr lang="ru-RU" dirty="0" smtClean="0"/>
              <a:t> представляют собой основу очередной технологической революции - переход от работы с веществом к манипуляции отдельными атомами</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39952" y="188640"/>
            <a:ext cx="4856088" cy="364206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2420888"/>
            <a:ext cx="5580112" cy="4185084"/>
          </a:xfrm>
          <a:prstGeom prst="rect">
            <a:avLst/>
          </a:prstGeom>
        </p:spPr>
      </p:pic>
    </p:spTree>
    <p:extLst>
      <p:ext uri="{BB962C8B-B14F-4D97-AF65-F5344CB8AC3E}">
        <p14:creationId xmlns:p14="http://schemas.microsoft.com/office/powerpoint/2010/main" xmlns="" val="2450575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558900" y="908720"/>
            <a:ext cx="6400800" cy="918592"/>
          </a:xfrm>
        </p:spPr>
        <p:txBody>
          <a:bodyPr>
            <a:normAutofit/>
          </a:bodyPr>
          <a:lstStyle/>
          <a:p>
            <a:pPr indent="0">
              <a:buNone/>
            </a:pPr>
            <a:r>
              <a:rPr lang="ru-RU" dirty="0" smtClean="0"/>
              <a:t>Изображение виниловой поверхности, полученной с помощью оптического микроскопа ×600</a:t>
            </a:r>
            <a:endParaRPr lang="ru-RU" dirty="0"/>
          </a:p>
        </p:txBody>
      </p:sp>
      <p:pic>
        <p:nvPicPr>
          <p:cNvPr id="1026" name="Picture 2" descr="IMG_20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7339" y="1772816"/>
            <a:ext cx="5848998" cy="4389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3546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347873" y="188640"/>
            <a:ext cx="6400800" cy="720080"/>
          </a:xfrm>
        </p:spPr>
        <p:txBody>
          <a:bodyPr/>
          <a:lstStyle/>
          <a:p>
            <a:pPr indent="0">
              <a:buNone/>
            </a:pPr>
            <a:r>
              <a:rPr lang="ru-RU" dirty="0" smtClean="0"/>
              <a:t>2</a:t>
            </a:r>
            <a:r>
              <a:rPr lang="en-US" dirty="0" smtClean="0"/>
              <a:t>D</a:t>
            </a:r>
            <a:r>
              <a:rPr lang="ru-RU" dirty="0" smtClean="0"/>
              <a:t> АСМ изображение виниловой пластины</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620688"/>
            <a:ext cx="8272895" cy="5807779"/>
          </a:xfrm>
          <a:prstGeom prst="rect">
            <a:avLst/>
          </a:prstGeom>
        </p:spPr>
      </p:pic>
    </p:spTree>
    <p:extLst>
      <p:ext uri="{BB962C8B-B14F-4D97-AF65-F5344CB8AC3E}">
        <p14:creationId xmlns:p14="http://schemas.microsoft.com/office/powerpoint/2010/main" xmlns="" val="1924850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403648" y="188640"/>
            <a:ext cx="6400800" cy="576064"/>
          </a:xfrm>
        </p:spPr>
        <p:txBody>
          <a:bodyPr/>
          <a:lstStyle/>
          <a:p>
            <a:pPr indent="0">
              <a:buNone/>
            </a:pPr>
            <a:r>
              <a:rPr lang="ru-RU" dirty="0" smtClean="0"/>
              <a:t>3</a:t>
            </a:r>
            <a:r>
              <a:rPr lang="en-US" dirty="0" smtClean="0"/>
              <a:t>D</a:t>
            </a:r>
            <a:r>
              <a:rPr lang="ru-RU" dirty="0" smtClean="0"/>
              <a:t> АСМ изображение виниловой пластины</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692697"/>
            <a:ext cx="6496484" cy="6031218"/>
          </a:xfrm>
          <a:prstGeom prst="rect">
            <a:avLst/>
          </a:prstGeom>
        </p:spPr>
      </p:pic>
    </p:spTree>
    <p:extLst>
      <p:ext uri="{BB962C8B-B14F-4D97-AF65-F5344CB8AC3E}">
        <p14:creationId xmlns:p14="http://schemas.microsoft.com/office/powerpoint/2010/main" xmlns="" val="2540734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444773" y="116632"/>
            <a:ext cx="6400800" cy="648072"/>
          </a:xfrm>
        </p:spPr>
        <p:txBody>
          <a:bodyPr/>
          <a:lstStyle/>
          <a:p>
            <a:pPr indent="0">
              <a:buNone/>
            </a:pPr>
            <a:r>
              <a:rPr lang="ru-RU" dirty="0"/>
              <a:t>3</a:t>
            </a:r>
            <a:r>
              <a:rPr lang="en-US" dirty="0"/>
              <a:t>D</a:t>
            </a:r>
            <a:r>
              <a:rPr lang="ru-RU" dirty="0"/>
              <a:t> АСМ изображение виниловой пластины</a:t>
            </a:r>
          </a:p>
          <a:p>
            <a:pPr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599" y="548680"/>
            <a:ext cx="7267059" cy="5970076"/>
          </a:xfrm>
          <a:prstGeom prst="rect">
            <a:avLst/>
          </a:prstGeom>
        </p:spPr>
      </p:pic>
    </p:spTree>
    <p:extLst>
      <p:ext uri="{BB962C8B-B14F-4D97-AF65-F5344CB8AC3E}">
        <p14:creationId xmlns:p14="http://schemas.microsoft.com/office/powerpoint/2010/main" xmlns="" val="452010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444069" y="260648"/>
            <a:ext cx="6400800" cy="486544"/>
          </a:xfrm>
        </p:spPr>
        <p:txBody>
          <a:bodyPr>
            <a:normAutofit/>
          </a:bodyPr>
          <a:lstStyle/>
          <a:p>
            <a:pPr indent="0">
              <a:buNone/>
            </a:pPr>
            <a:r>
              <a:rPr lang="ru-RU" dirty="0" smtClean="0"/>
              <a:t>2</a:t>
            </a:r>
            <a:r>
              <a:rPr lang="en-US" dirty="0" smtClean="0"/>
              <a:t>D</a:t>
            </a:r>
            <a:r>
              <a:rPr lang="ru-RU" dirty="0" smtClean="0"/>
              <a:t> </a:t>
            </a:r>
            <a:r>
              <a:rPr lang="ru-RU" dirty="0"/>
              <a:t>АСМ изображение виниловой пластины</a:t>
            </a:r>
          </a:p>
          <a:p>
            <a:pPr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764704"/>
            <a:ext cx="8496944" cy="5948680"/>
          </a:xfrm>
          <a:prstGeom prst="rect">
            <a:avLst/>
          </a:prstGeom>
        </p:spPr>
      </p:pic>
    </p:spTree>
    <p:extLst>
      <p:ext uri="{BB962C8B-B14F-4D97-AF65-F5344CB8AC3E}">
        <p14:creationId xmlns:p14="http://schemas.microsoft.com/office/powerpoint/2010/main" xmlns="" val="3837316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547664" y="188640"/>
            <a:ext cx="6400800" cy="558552"/>
          </a:xfrm>
        </p:spPr>
        <p:txBody>
          <a:bodyPr/>
          <a:lstStyle/>
          <a:p>
            <a:pPr indent="0">
              <a:buNone/>
            </a:pPr>
            <a:r>
              <a:rPr lang="ru-RU" dirty="0"/>
              <a:t>3</a:t>
            </a:r>
            <a:r>
              <a:rPr lang="en-US" dirty="0"/>
              <a:t>D</a:t>
            </a:r>
            <a:r>
              <a:rPr lang="ru-RU" dirty="0"/>
              <a:t> АСМ изображение виниловой пластины</a:t>
            </a:r>
          </a:p>
          <a:p>
            <a:pPr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817" y="693796"/>
            <a:ext cx="8303212" cy="5040560"/>
          </a:xfrm>
          <a:prstGeom prst="rect">
            <a:avLst/>
          </a:prstGeom>
        </p:spPr>
      </p:pic>
    </p:spTree>
    <p:extLst>
      <p:ext uri="{BB962C8B-B14F-4D97-AF65-F5344CB8AC3E}">
        <p14:creationId xmlns:p14="http://schemas.microsoft.com/office/powerpoint/2010/main" xmlns="" val="2120826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547664" y="116632"/>
            <a:ext cx="6400800" cy="486543"/>
          </a:xfrm>
        </p:spPr>
        <p:txBody>
          <a:bodyPr>
            <a:normAutofit/>
          </a:bodyPr>
          <a:lstStyle/>
          <a:p>
            <a:pPr indent="0">
              <a:buNone/>
            </a:pPr>
            <a:r>
              <a:rPr lang="ru-RU" dirty="0" smtClean="0"/>
              <a:t>2</a:t>
            </a:r>
            <a:r>
              <a:rPr lang="en-US" dirty="0" smtClean="0"/>
              <a:t>D</a:t>
            </a:r>
            <a:r>
              <a:rPr lang="ru-RU" dirty="0" smtClean="0"/>
              <a:t> </a:t>
            </a:r>
            <a:r>
              <a:rPr lang="ru-RU" dirty="0"/>
              <a:t>АСМ изображение виниловой пластины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764703"/>
            <a:ext cx="8064896" cy="5671843"/>
          </a:xfrm>
          <a:prstGeom prst="rect">
            <a:avLst/>
          </a:prstGeom>
        </p:spPr>
      </p:pic>
    </p:spTree>
    <p:extLst>
      <p:ext uri="{BB962C8B-B14F-4D97-AF65-F5344CB8AC3E}">
        <p14:creationId xmlns:p14="http://schemas.microsoft.com/office/powerpoint/2010/main" xmlns="" val="1382464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569368" y="116632"/>
            <a:ext cx="6400800" cy="486544"/>
          </a:xfrm>
        </p:spPr>
        <p:txBody>
          <a:bodyPr>
            <a:normAutofit/>
          </a:bodyPr>
          <a:lstStyle/>
          <a:p>
            <a:pPr indent="0">
              <a:buNone/>
            </a:pPr>
            <a:r>
              <a:rPr lang="ru-RU" dirty="0"/>
              <a:t>3</a:t>
            </a:r>
            <a:r>
              <a:rPr lang="en-US" dirty="0"/>
              <a:t>D</a:t>
            </a:r>
            <a:r>
              <a:rPr lang="ru-RU" dirty="0"/>
              <a:t> АСМ изображение виниловой пластины</a:t>
            </a:r>
          </a:p>
          <a:p>
            <a:pPr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764704"/>
            <a:ext cx="8496944" cy="5381770"/>
          </a:xfrm>
          <a:prstGeom prst="rect">
            <a:avLst/>
          </a:prstGeom>
        </p:spPr>
      </p:pic>
    </p:spTree>
    <p:extLst>
      <p:ext uri="{BB962C8B-B14F-4D97-AF65-F5344CB8AC3E}">
        <p14:creationId xmlns:p14="http://schemas.microsoft.com/office/powerpoint/2010/main" xmlns="" val="1285685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normAutofit/>
          </a:bodyPr>
          <a:lstStyle/>
          <a:p>
            <a:pPr indent="0">
              <a:buNone/>
            </a:pPr>
            <a:r>
              <a:rPr lang="ru-RU" sz="2400" dirty="0" smtClean="0"/>
              <a:t>Информационная емкость диска в 6 раз больше, чем виниловой пластинки. Из этого следует, что чем меньше ширина дорожек и расстояние между ними, тем больше информации можно записать на носитель.</a:t>
            </a:r>
            <a:endParaRPr lang="ru-RU" sz="2400" dirty="0"/>
          </a:p>
        </p:txBody>
      </p:sp>
    </p:spTree>
    <p:extLst>
      <p:ext uri="{BB962C8B-B14F-4D97-AF65-F5344CB8AC3E}">
        <p14:creationId xmlns:p14="http://schemas.microsoft.com/office/powerpoint/2010/main" xmlns="" val="320719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83568" y="836712"/>
            <a:ext cx="7772400" cy="4493095"/>
          </a:xfrm>
        </p:spPr>
        <p:txBody>
          <a:bodyPr>
            <a:normAutofit fontScale="92500"/>
          </a:bodyPr>
          <a:lstStyle/>
          <a:p>
            <a:pPr algn="just"/>
            <a:r>
              <a:rPr lang="ru-RU" sz="2600" dirty="0" smtClean="0"/>
              <a:t>   Сегодняшние приоритеты развития науки потребовали серьезных перемен в организации учебного процесса, которые предусматривают уточнение целей и задач образования, совершенствования организации деятельности и функций учителя, повышение эффективности учебно-познавательной деятельности учащихся. Стремительное развитие инновационных производств на основе </a:t>
            </a:r>
            <a:r>
              <a:rPr lang="ru-RU" sz="2600" dirty="0" err="1" smtClean="0"/>
              <a:t>нанотехнологий</a:t>
            </a:r>
            <a:r>
              <a:rPr lang="ru-RU" sz="2600" dirty="0" smtClean="0"/>
              <a:t> предполагает знакомство школьников с картиной </a:t>
            </a:r>
            <a:r>
              <a:rPr lang="ru-RU" sz="2600" dirty="0" err="1" smtClean="0"/>
              <a:t>наномира</a:t>
            </a:r>
            <a:r>
              <a:rPr lang="ru-RU" sz="2600" dirty="0" smtClean="0"/>
              <a:t> и методами управления </a:t>
            </a:r>
            <a:r>
              <a:rPr lang="ru-RU" sz="2600" dirty="0" err="1" smtClean="0"/>
              <a:t>нанообъектами</a:t>
            </a:r>
            <a:r>
              <a:rPr lang="ru-RU" sz="2600" dirty="0" smtClean="0"/>
              <a:t> и связанными с этим явлениями, что и составляет суть </a:t>
            </a:r>
            <a:r>
              <a:rPr lang="ru-RU" sz="2600" dirty="0" err="1" smtClean="0"/>
              <a:t>нанотехнологического</a:t>
            </a:r>
            <a:r>
              <a:rPr lang="ru-RU" sz="2600" dirty="0" smtClean="0"/>
              <a:t> подхода.</a:t>
            </a:r>
          </a:p>
          <a:p>
            <a:pPr algn="just"/>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251520" y="188640"/>
            <a:ext cx="8712968" cy="5297761"/>
          </a:xfrm>
        </p:spPr>
        <p:txBody>
          <a:bodyPr>
            <a:normAutofit lnSpcReduction="10000"/>
          </a:bodyPr>
          <a:lstStyle/>
          <a:p>
            <a:pPr indent="0">
              <a:buNone/>
            </a:pPr>
            <a:r>
              <a:rPr lang="ru-RU" sz="2400" b="1" dirty="0" smtClean="0"/>
              <a:t>Список </a:t>
            </a:r>
            <a:r>
              <a:rPr lang="ru-RU" sz="2400" b="1" dirty="0"/>
              <a:t>литературы:</a:t>
            </a:r>
            <a:endParaRPr lang="ru-RU" sz="2400" dirty="0"/>
          </a:p>
          <a:p>
            <a:pPr marL="800100" lvl="0" indent="-457200">
              <a:buAutoNum type="arabicParenR"/>
            </a:pPr>
            <a:r>
              <a:rPr lang="ru-RU" sz="2400" dirty="0" smtClean="0"/>
              <a:t>В</a:t>
            </a:r>
            <a:r>
              <a:rPr lang="ru-RU" sz="2400" dirty="0"/>
              <a:t>. Л. Миронов Основы сканирующей зондовой микроскопии. – М.: </a:t>
            </a:r>
            <a:r>
              <a:rPr lang="ru-RU" sz="2400" dirty="0" err="1"/>
              <a:t>Техносфера</a:t>
            </a:r>
            <a:r>
              <a:rPr lang="ru-RU" sz="2400" dirty="0"/>
              <a:t>, 2005. – </a:t>
            </a:r>
            <a:r>
              <a:rPr lang="ru-RU" sz="2400" dirty="0" smtClean="0"/>
              <a:t>144с.</a:t>
            </a:r>
          </a:p>
          <a:p>
            <a:pPr marL="800100" lvl="0" indent="-457200">
              <a:buAutoNum type="arabicParenR"/>
            </a:pPr>
            <a:r>
              <a:rPr lang="ru-RU" sz="2400" dirty="0" smtClean="0"/>
              <a:t>Зубков </a:t>
            </a:r>
            <a:r>
              <a:rPr lang="ru-RU" sz="2400" dirty="0" smtClean="0"/>
              <a:t>Ю.Н., </a:t>
            </a:r>
            <a:r>
              <a:rPr lang="ru-RU" sz="2400" dirty="0" err="1" smtClean="0"/>
              <a:t>Кадочкин</a:t>
            </a:r>
            <a:r>
              <a:rPr lang="ru-RU" sz="2400" dirty="0" smtClean="0"/>
              <a:t> А.С. и </a:t>
            </a:r>
            <a:r>
              <a:rPr lang="ru-RU" sz="2400" dirty="0" smtClean="0"/>
              <a:t>др. Введение </a:t>
            </a:r>
            <a:r>
              <a:rPr lang="ru-RU" sz="2400" dirty="0" smtClean="0"/>
              <a:t>в </a:t>
            </a:r>
            <a:r>
              <a:rPr lang="ru-RU" sz="2400" dirty="0" err="1" smtClean="0"/>
              <a:t>нанотехнологии</a:t>
            </a:r>
            <a:r>
              <a:rPr lang="ru-RU" sz="2400" dirty="0" smtClean="0"/>
              <a:t>. Модуль «Физика</a:t>
            </a:r>
            <a:r>
              <a:rPr lang="ru-RU" sz="2400" dirty="0" smtClean="0"/>
              <a:t>».</a:t>
            </a:r>
          </a:p>
          <a:p>
            <a:pPr marL="800100" lvl="0" indent="-457200">
              <a:buAutoNum type="arabicParenR"/>
            </a:pPr>
            <a:r>
              <a:rPr lang="ru-RU" sz="2400" dirty="0" smtClean="0"/>
              <a:t>Сканирующий </a:t>
            </a:r>
            <a:r>
              <a:rPr lang="ru-RU" sz="2400" dirty="0"/>
              <a:t>зондовый микроскоп </a:t>
            </a:r>
            <a:r>
              <a:rPr lang="en-US" sz="2400" dirty="0" err="1"/>
              <a:t>NanoEducator</a:t>
            </a:r>
            <a:r>
              <a:rPr lang="ru-RU" sz="2400" dirty="0"/>
              <a:t>. Руководство пользователя. </a:t>
            </a:r>
            <a:r>
              <a:rPr lang="en-US" sz="2400" dirty="0"/>
              <a:t>NT</a:t>
            </a:r>
            <a:r>
              <a:rPr lang="ru-RU" sz="2400" dirty="0"/>
              <a:t> – МДТ, 2008. – 135 </a:t>
            </a:r>
          </a:p>
          <a:p>
            <a:pPr indent="0">
              <a:buNone/>
            </a:pPr>
            <a:r>
              <a:rPr lang="ru-RU" sz="2400" b="1" dirty="0"/>
              <a:t>Интернет ресурсы:</a:t>
            </a:r>
            <a:endParaRPr lang="ru-RU" sz="2400" dirty="0"/>
          </a:p>
          <a:p>
            <a:pPr lvl="0" indent="0">
              <a:buNone/>
            </a:pPr>
            <a:r>
              <a:rPr lang="ru-RU" sz="2400" dirty="0" smtClean="0"/>
              <a:t>4</a:t>
            </a:r>
            <a:r>
              <a:rPr lang="ru-RU" sz="2400" dirty="0" smtClean="0"/>
              <a:t>) </a:t>
            </a:r>
            <a:r>
              <a:rPr lang="en-US" sz="2400" dirty="0" smtClean="0">
                <a:hlinkClick r:id="rId2"/>
              </a:rPr>
              <a:t>http</a:t>
            </a:r>
            <a:r>
              <a:rPr lang="ru-RU" sz="2400" dirty="0">
                <a:hlinkClick r:id="rId2"/>
              </a:rPr>
              <a:t>://</a:t>
            </a:r>
            <a:r>
              <a:rPr lang="en-US" sz="2400" dirty="0" smtClean="0">
                <a:hlinkClick r:id="rId2"/>
              </a:rPr>
              <a:t>www.ntmd.com</a:t>
            </a:r>
            <a:endParaRPr lang="ru-RU" sz="2400" dirty="0" smtClean="0"/>
          </a:p>
          <a:p>
            <a:pPr lvl="0" indent="0">
              <a:buNone/>
            </a:pPr>
            <a:r>
              <a:rPr lang="ru-RU" sz="2400" dirty="0" smtClean="0"/>
              <a:t>5)http</a:t>
            </a:r>
            <a:r>
              <a:rPr lang="ru-RU" sz="2400" dirty="0"/>
              <a:t>://</a:t>
            </a:r>
            <a:r>
              <a:rPr lang="ru-RU" sz="2400" dirty="0" smtClean="0"/>
              <a:t>phys.unn.ru/docs/spm/NE_R.pdf</a:t>
            </a:r>
          </a:p>
          <a:p>
            <a:pPr marL="342900" lvl="0" indent="-342900">
              <a:buAutoNum type="arabicParenR" startAt="4"/>
            </a:pPr>
            <a:r>
              <a:rPr lang="ru-RU" sz="2400" dirty="0" smtClean="0"/>
              <a:t>6</a:t>
            </a:r>
            <a:r>
              <a:rPr lang="ru-RU" sz="2400" dirty="0" smtClean="0"/>
              <a:t>) </a:t>
            </a:r>
            <a:r>
              <a:rPr lang="en-US" sz="2400" dirty="0"/>
              <a:t>http</a:t>
            </a:r>
            <a:r>
              <a:rPr lang="ru-RU" sz="2400" dirty="0"/>
              <a:t>://</a:t>
            </a:r>
            <a:r>
              <a:rPr lang="en-US" sz="2400" dirty="0"/>
              <a:t>www</a:t>
            </a:r>
            <a:r>
              <a:rPr lang="ru-RU" sz="2400" dirty="0"/>
              <a:t>.</a:t>
            </a:r>
            <a:r>
              <a:rPr lang="en-US" sz="2400" dirty="0" err="1"/>
              <a:t>aboutcdrom</a:t>
            </a:r>
            <a:r>
              <a:rPr lang="ru-RU" sz="2400" dirty="0"/>
              <a:t>.</a:t>
            </a:r>
            <a:r>
              <a:rPr lang="en-US" sz="2400" dirty="0" err="1"/>
              <a:t>narod</a:t>
            </a:r>
            <a:r>
              <a:rPr lang="ru-RU" sz="2400" dirty="0"/>
              <a:t>.</a:t>
            </a:r>
            <a:r>
              <a:rPr lang="en-US" sz="2400" dirty="0" err="1"/>
              <a:t>ru</a:t>
            </a:r>
            <a:r>
              <a:rPr lang="ru-RU" sz="2400" dirty="0"/>
              <a:t>/</a:t>
            </a:r>
            <a:r>
              <a:rPr lang="en-US" sz="2400" dirty="0"/>
              <a:t>record</a:t>
            </a:r>
            <a:r>
              <a:rPr lang="ru-RU" sz="2400" dirty="0"/>
              <a:t>.</a:t>
            </a:r>
            <a:r>
              <a:rPr lang="en-US" sz="2400" dirty="0"/>
              <a:t>html</a:t>
            </a:r>
            <a:endParaRPr lang="ru-RU" sz="2400" dirty="0"/>
          </a:p>
          <a:p>
            <a:pPr lvl="0" indent="0">
              <a:buNone/>
            </a:pPr>
            <a:r>
              <a:rPr lang="ru-RU" sz="2400" dirty="0" smtClean="0"/>
              <a:t>7</a:t>
            </a:r>
            <a:r>
              <a:rPr lang="ru-RU" sz="2400" dirty="0" smtClean="0"/>
              <a:t>) </a:t>
            </a:r>
            <a:r>
              <a:rPr lang="en-US" sz="2400" dirty="0"/>
              <a:t>http</a:t>
            </a:r>
            <a:r>
              <a:rPr lang="ru-RU" sz="2400" dirty="0"/>
              <a:t>://</a:t>
            </a:r>
            <a:r>
              <a:rPr lang="en-US" sz="2400" dirty="0"/>
              <a:t>www</a:t>
            </a:r>
            <a:r>
              <a:rPr lang="ru-RU" sz="2400" dirty="0"/>
              <a:t>.</a:t>
            </a:r>
            <a:r>
              <a:rPr lang="en-US" sz="2400" dirty="0" err="1"/>
              <a:t>megabook</a:t>
            </a:r>
            <a:r>
              <a:rPr lang="ru-RU" sz="2400" dirty="0"/>
              <a:t>.</a:t>
            </a:r>
            <a:r>
              <a:rPr lang="en-US" sz="2400" dirty="0" err="1"/>
              <a:t>ru</a:t>
            </a:r>
            <a:r>
              <a:rPr lang="ru-RU" sz="2400" dirty="0"/>
              <a:t>/</a:t>
            </a:r>
            <a:r>
              <a:rPr lang="en-US" sz="2400" dirty="0"/>
              <a:t>Article</a:t>
            </a:r>
            <a:r>
              <a:rPr lang="ru-RU" sz="2400" dirty="0"/>
              <a:t>.</a:t>
            </a:r>
            <a:r>
              <a:rPr lang="en-US" sz="2400" dirty="0"/>
              <a:t>asp</a:t>
            </a:r>
            <a:r>
              <a:rPr lang="ru-RU" sz="2400" dirty="0"/>
              <a:t>?</a:t>
            </a:r>
            <a:r>
              <a:rPr lang="en-US" sz="2400" dirty="0"/>
              <a:t>AID</a:t>
            </a:r>
            <a:r>
              <a:rPr lang="ru-RU" sz="2400" dirty="0"/>
              <a:t>=607371</a:t>
            </a:r>
          </a:p>
          <a:p>
            <a:pPr lvl="0" indent="0">
              <a:buNone/>
            </a:pPr>
            <a:r>
              <a:rPr lang="ru-RU" sz="2400" dirty="0" smtClean="0"/>
              <a:t>8</a:t>
            </a:r>
            <a:r>
              <a:rPr lang="ru-RU" sz="2400" smtClean="0"/>
              <a:t>) </a:t>
            </a:r>
            <a:r>
              <a:rPr lang="ru-RU" sz="2400" dirty="0" smtClean="0"/>
              <a:t>http</a:t>
            </a:r>
            <a:r>
              <a:rPr lang="ru-RU" sz="2400" dirty="0"/>
              <a:t>://nano.donstu.ru/labrab/3A_F_M.pdf </a:t>
            </a:r>
          </a:p>
          <a:p>
            <a:pPr indent="0">
              <a:buNone/>
            </a:pPr>
            <a:endParaRPr lang="ru-RU" dirty="0"/>
          </a:p>
        </p:txBody>
      </p:sp>
    </p:spTree>
    <p:extLst>
      <p:ext uri="{BB962C8B-B14F-4D97-AF65-F5344CB8AC3E}">
        <p14:creationId xmlns:p14="http://schemas.microsoft.com/office/powerpoint/2010/main" xmlns="" val="917418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p:txBody>
          <a:bodyPr/>
          <a:lstStyle/>
          <a:p>
            <a:pPr indent="0">
              <a:buNone/>
            </a:pPr>
            <a:r>
              <a:rPr lang="ru-RU" dirty="0" smtClean="0"/>
              <a:t> </a:t>
            </a:r>
            <a:endParaRPr lang="ru-RU" dirty="0"/>
          </a:p>
        </p:txBody>
      </p:sp>
      <p:sp>
        <p:nvSpPr>
          <p:cNvPr id="4" name="Прямоугольник 3"/>
          <p:cNvSpPr/>
          <p:nvPr/>
        </p:nvSpPr>
        <p:spPr>
          <a:xfrm>
            <a:off x="539552" y="404664"/>
            <a:ext cx="8208912" cy="415498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a:t>
            </a: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ru-RU"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a:t>
            </a:r>
          </a:p>
          <a:p>
            <a:pPr algn="ctr"/>
            <a:r>
              <a:rPr lang="ru-RU"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Внимание!!!</a:t>
            </a:r>
            <a:endParaRPr lang="ru-RU"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2399274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685800" y="1700807"/>
            <a:ext cx="7630616" cy="3633193"/>
          </a:xfrm>
        </p:spPr>
        <p:txBody>
          <a:bodyPr/>
          <a:lstStyle/>
          <a:p>
            <a:endParaRPr lang="ru-RU" dirty="0"/>
          </a:p>
        </p:txBody>
      </p:sp>
      <p:sp>
        <p:nvSpPr>
          <p:cNvPr id="4" name="Прямоугольник 3"/>
          <p:cNvSpPr/>
          <p:nvPr/>
        </p:nvSpPr>
        <p:spPr>
          <a:xfrm>
            <a:off x="683568" y="1556792"/>
            <a:ext cx="7920880" cy="4524315"/>
          </a:xfrm>
          <a:prstGeom prst="rect">
            <a:avLst/>
          </a:prstGeom>
        </p:spPr>
        <p:txBody>
          <a:bodyPr wrap="square">
            <a:spAutoFit/>
          </a:bodyPr>
          <a:lstStyle/>
          <a:p>
            <a:pPr algn="just"/>
            <a:r>
              <a:rPr lang="ru-RU" sz="2400" dirty="0" smtClean="0"/>
              <a:t>   Изложить на доступном для учащихся общеобразовательной школы уровне научные принципы </a:t>
            </a:r>
            <a:r>
              <a:rPr lang="ru-RU" sz="2400" dirty="0" err="1" smtClean="0"/>
              <a:t>нанотехнологий</a:t>
            </a:r>
            <a:r>
              <a:rPr lang="ru-RU" sz="2400" dirty="0" smtClean="0"/>
              <a:t>: </a:t>
            </a:r>
            <a:r>
              <a:rPr lang="ru-RU" sz="2400" dirty="0" err="1" smtClean="0"/>
              <a:t>нанохимии</a:t>
            </a:r>
            <a:r>
              <a:rPr lang="ru-RU" sz="2400" dirty="0" smtClean="0"/>
              <a:t>, </a:t>
            </a:r>
            <a:r>
              <a:rPr lang="ru-RU" sz="2400" dirty="0" err="1" smtClean="0"/>
              <a:t>наноэлектроники</a:t>
            </a:r>
            <a:r>
              <a:rPr lang="ru-RU" sz="2400" dirty="0" smtClean="0"/>
              <a:t>, </a:t>
            </a:r>
            <a:r>
              <a:rPr lang="ru-RU" sz="2400" dirty="0" err="1" smtClean="0"/>
              <a:t>наносенсорики</a:t>
            </a:r>
            <a:r>
              <a:rPr lang="ru-RU" sz="2400" dirty="0" smtClean="0"/>
              <a:t> и т.п. сложно. При этом следует исходить из того, что целью элективных курсов не является погоня за новейшей информацией о техническом прогрессе и последним словом в научных изысканиях в области </a:t>
            </a:r>
            <a:r>
              <a:rPr lang="ru-RU" sz="2400" dirty="0" err="1" smtClean="0"/>
              <a:t>нанотехнологий</a:t>
            </a:r>
            <a:r>
              <a:rPr lang="ru-RU" sz="2400" dirty="0" smtClean="0"/>
              <a:t>. Любая информация о новых результатах может устареть в течение полугода, основное внимание следует уделить лишь общим принципам, главным идеям, ведущим закономерностям, которые не утратят актуальность в обозримом будущем.</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1403648" y="1386000"/>
            <a:ext cx="6264000" cy="3477875"/>
          </a:xfrm>
          <a:prstGeom prst="rect">
            <a:avLst/>
          </a:prstGeom>
        </p:spPr>
        <p:txBody>
          <a:bodyPr>
            <a:spAutoFit/>
          </a:bodyPr>
          <a:lstStyle/>
          <a:p>
            <a:pPr algn="just"/>
            <a:r>
              <a:rPr lang="ru-RU" sz="2000" b="1" dirty="0" smtClean="0"/>
              <a:t>Главным результатом обучения должна стать не сумма переданных знаний </a:t>
            </a:r>
            <a:r>
              <a:rPr lang="ru-RU" sz="2000" dirty="0" smtClean="0"/>
              <a:t>(т.е. информации), а </a:t>
            </a:r>
            <a:r>
              <a:rPr lang="ru-RU" sz="2000" b="1" dirty="0" smtClean="0"/>
              <a:t>формирование интереса учащихся к проблеме </a:t>
            </a:r>
            <a:r>
              <a:rPr lang="ru-RU" sz="2000" b="1" dirty="0" err="1" smtClean="0"/>
              <a:t>нанотехнологий</a:t>
            </a:r>
            <a:r>
              <a:rPr lang="ru-RU" sz="2000" b="1" dirty="0" smtClean="0"/>
              <a:t>, развитие их мышления, содействие формированию представлений о фундаментальном единстве естественных наук, незавершенности познания в области естествознания, возможности его дальнейшего развития, роли </a:t>
            </a:r>
            <a:r>
              <a:rPr lang="ru-RU" sz="2000" b="1" dirty="0" err="1" smtClean="0"/>
              <a:t>нанотехнологий</a:t>
            </a:r>
            <a:r>
              <a:rPr lang="ru-RU" sz="2000" b="1" dirty="0" smtClean="0"/>
              <a:t> в реализации потребностей человечества, профессиональная ориентация наиболее заинтересованной части учащихся.</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b="1" dirty="0" smtClean="0"/>
              <a:t>Дидактические принципы: </a:t>
            </a:r>
          </a:p>
          <a:p>
            <a:pPr>
              <a:buFont typeface="Arial" pitchFamily="34" charset="0"/>
              <a:buChar char="•"/>
            </a:pPr>
            <a:r>
              <a:rPr lang="ru-RU" b="1" dirty="0" smtClean="0"/>
              <a:t>диалектическое единство научности и доступности,</a:t>
            </a:r>
          </a:p>
          <a:p>
            <a:pPr>
              <a:buFont typeface="Arial" pitchFamily="34" charset="0"/>
              <a:buChar char="•"/>
            </a:pPr>
            <a:r>
              <a:rPr lang="ru-RU" b="1" dirty="0" smtClean="0"/>
              <a:t> систематичность и последовательность,</a:t>
            </a:r>
          </a:p>
          <a:p>
            <a:pPr>
              <a:buFont typeface="Arial" pitchFamily="34" charset="0"/>
              <a:buChar char="•"/>
            </a:pPr>
            <a:r>
              <a:rPr lang="ru-RU" b="1" dirty="0" smtClean="0"/>
              <a:t> реализация </a:t>
            </a:r>
            <a:r>
              <a:rPr lang="ru-RU" b="1" dirty="0" err="1" smtClean="0"/>
              <a:t>межпредметных</a:t>
            </a:r>
            <a:r>
              <a:rPr lang="ru-RU" b="1" dirty="0" smtClean="0"/>
              <a:t> связей,</a:t>
            </a:r>
          </a:p>
          <a:p>
            <a:pPr>
              <a:buFont typeface="Arial" pitchFamily="34" charset="0"/>
              <a:buChar char="•"/>
            </a:pPr>
            <a:r>
              <a:rPr lang="ru-RU" b="1" dirty="0" smtClean="0"/>
              <a:t> обеспечение мотивации, </a:t>
            </a:r>
          </a:p>
          <a:p>
            <a:pPr>
              <a:buFont typeface="Arial" pitchFamily="34" charset="0"/>
              <a:buChar char="•"/>
            </a:pPr>
            <a:r>
              <a:rPr lang="ru-RU" b="1" dirty="0" smtClean="0"/>
              <a:t>Занимательность </a:t>
            </a:r>
          </a:p>
          <a:p>
            <a:pPr algn="just"/>
            <a:r>
              <a:rPr lang="ru-RU" b="1" dirty="0" smtClean="0"/>
              <a:t>Обучение должно быть построено на основе сочетания различных стилей представления учебной информации </a:t>
            </a:r>
            <a:r>
              <a:rPr lang="ru-RU" b="1" dirty="0" err="1" smtClean="0"/>
              <a:t>вербально-логического</a:t>
            </a:r>
            <a:r>
              <a:rPr lang="ru-RU" b="1" dirty="0" smtClean="0"/>
              <a:t> и образно-эмоционального, что позволит повысить доступность информации, обеспечит создание ситуации успеха, повысит заинтересованность и уровень личностной значимости учебного содержания.</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sz="2400" b="1" dirty="0" smtClean="0"/>
              <a:t>Цель элективных курсов -пробуждение в школьнике желания познать больше, самостоятельно дополнить свои знания, а также формирование понимания роли фундаментальных естественных наук в научно-техническом прогрессе, их неразрывной взаимосвязи между собой.</a:t>
            </a:r>
            <a:endParaRPr lang="ru-RU" sz="24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2400" b="1" dirty="0" smtClean="0"/>
              <a:t>В учебных модулях необходимо с </a:t>
            </a:r>
            <a:r>
              <a:rPr lang="ru-RU" sz="2400" b="1" i="1" dirty="0" smtClean="0"/>
              <a:t>формулировать понятия</a:t>
            </a:r>
            <a:endParaRPr lang="ru-RU" sz="2400" dirty="0" smtClean="0"/>
          </a:p>
          <a:p>
            <a:pPr lvl="0"/>
            <a:r>
              <a:rPr lang="ru-RU" sz="2400" b="1" dirty="0" smtClean="0"/>
              <a:t>«</a:t>
            </a:r>
            <a:r>
              <a:rPr lang="ru-RU" sz="2400" b="1" dirty="0" err="1" smtClean="0"/>
              <a:t>нанотехнология</a:t>
            </a:r>
            <a:r>
              <a:rPr lang="ru-RU" sz="2400" b="1" dirty="0" smtClean="0"/>
              <a:t>», </a:t>
            </a:r>
            <a:endParaRPr lang="ru-RU" sz="2400" dirty="0" smtClean="0"/>
          </a:p>
          <a:p>
            <a:pPr lvl="0"/>
            <a:r>
              <a:rPr lang="ru-RU" sz="2400" b="1" dirty="0" smtClean="0"/>
              <a:t>«</a:t>
            </a:r>
            <a:r>
              <a:rPr lang="ru-RU" sz="2400" b="1" dirty="0" err="1" smtClean="0"/>
              <a:t>наноструктурирование</a:t>
            </a:r>
            <a:r>
              <a:rPr lang="ru-RU" sz="2400" b="1" dirty="0" smtClean="0"/>
              <a:t>», </a:t>
            </a:r>
            <a:endParaRPr lang="ru-RU" sz="2400" dirty="0" smtClean="0"/>
          </a:p>
          <a:p>
            <a:pPr lvl="0"/>
            <a:r>
              <a:rPr lang="ru-RU" sz="2400" b="1" dirty="0" smtClean="0"/>
              <a:t>«</a:t>
            </a:r>
            <a:r>
              <a:rPr lang="ru-RU" sz="2400" b="1" dirty="0" err="1" smtClean="0"/>
              <a:t>наоэлектроника</a:t>
            </a:r>
            <a:r>
              <a:rPr lang="ru-RU" sz="2400" b="1" dirty="0" smtClean="0"/>
              <a:t>», </a:t>
            </a:r>
            <a:endParaRPr lang="ru-RU" sz="2400" dirty="0" smtClean="0"/>
          </a:p>
          <a:p>
            <a:pPr lvl="0"/>
            <a:r>
              <a:rPr lang="ru-RU" sz="2400" b="1" dirty="0" smtClean="0"/>
              <a:t>«</a:t>
            </a:r>
            <a:r>
              <a:rPr lang="ru-RU" sz="2400" b="1" dirty="0" err="1" smtClean="0"/>
              <a:t>нанохимия</a:t>
            </a:r>
            <a:r>
              <a:rPr lang="ru-RU" sz="2400" b="1" dirty="0" smtClean="0"/>
              <a:t>», </a:t>
            </a:r>
            <a:endParaRPr lang="ru-RU" sz="2400" dirty="0" smtClean="0"/>
          </a:p>
          <a:p>
            <a:pPr lvl="0"/>
            <a:r>
              <a:rPr lang="ru-RU" sz="2400" b="1" dirty="0" smtClean="0"/>
              <a:t>«</a:t>
            </a:r>
            <a:r>
              <a:rPr lang="ru-RU" sz="2400" b="1" dirty="0" err="1" smtClean="0"/>
              <a:t>нанооптика</a:t>
            </a:r>
            <a:r>
              <a:rPr lang="ru-RU" sz="2400" b="1" dirty="0" smtClean="0"/>
              <a:t>». </a:t>
            </a:r>
            <a:endParaRPr lang="ru-RU" sz="2400" dirty="0" smtClean="0"/>
          </a:p>
          <a:p>
            <a:r>
              <a:rPr lang="ru-RU" sz="2400" dirty="0" smtClean="0"/>
              <a:t>Показать междисциплинарный характер этого направления науки, его перспективы для реализации потребностей человечества.</a:t>
            </a:r>
            <a:endParaRPr lang="ru-RU" sz="2400" dirty="0"/>
          </a:p>
        </p:txBody>
      </p:sp>
    </p:spTree>
  </p:cSld>
  <p:clrMapOvr>
    <a:masterClrMapping/>
  </p:clrMapOvr>
</p:sld>
</file>

<file path=ppt/theme/theme1.xml><?xml version="1.0" encoding="utf-8"?>
<a:theme xmlns:a="http://schemas.openxmlformats.org/drawingml/2006/main" name="Urban Pop">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232</TotalTime>
  <Words>1476</Words>
  <Application>Microsoft Office PowerPoint</Application>
  <PresentationFormat>Экран (4:3)</PresentationFormat>
  <Paragraphs>134</Paragraphs>
  <Slides>41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Urban Pop</vt:lpstr>
      <vt:lpstr>МЕТОДИЧЕСКИЕ РЕКОМЕНДЦИИ ПО СОСТАВЛЕНИЮ  ЭЛЕКТИВНОГО УЧЕБНОГО КУРСА  «НАНОТЕХНОЛОГИИ В СОВРЕМЕННОМ МИРЕ» </vt:lpstr>
      <vt:lpstr>ФГБОУ ВПО ТАМБОВСКИЙ ГОСУДАРСТВЕННЫЙ ТЕХНИЧЕСКИЙ УНИВЕРСИТЕТ  ПОЛИТЕХНИЧЕСКИЙ ЛИЦЕЙ-ИНТЕРНАТ ФГБОУ ВПО  ТГТУ</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Сканирующая зондовая микроскопия</vt:lpstr>
      <vt:lpstr>Основные преимущества методов  СЗМ</vt:lpstr>
      <vt:lpstr>Принцип работы прибора NanoEducator</vt:lpstr>
      <vt:lpstr> </vt:lpstr>
      <vt:lpstr>Характеристика носителей звуковой информации</vt:lpstr>
      <vt:lpstr>Запись информации на CD – ROM диски </vt:lpstr>
      <vt:lpstr>Слайд 22</vt:lpstr>
      <vt:lpstr>Запись информации на виниловую пластинку</vt:lpstr>
      <vt:lpstr>Исследование поверхности носителей звуковой  информации</vt:lpstr>
      <vt:lpstr>Слайд 25</vt:lpstr>
      <vt:lpstr> </vt:lpstr>
      <vt:lpstr>Результаты исследования поверхности CD - диска</vt:lpstr>
      <vt:lpstr>Слайд 28</vt:lpstr>
      <vt:lpstr>Результаты исследования Виниловой пластинки</vt:lpstr>
      <vt:lpstr>Слайд 30</vt:lpstr>
      <vt:lpstr> </vt:lpstr>
      <vt:lpstr> </vt:lpstr>
      <vt:lpstr> </vt:lpstr>
      <vt:lpstr> </vt:lpstr>
      <vt:lpstr> </vt:lpstr>
      <vt:lpstr> </vt:lpstr>
      <vt:lpstr> </vt:lpstr>
      <vt:lpstr> </vt:lpstr>
      <vt:lpstr>Вывод</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поверхности носителей звуковой информации методом атомно – силовой микроскопии</dc:title>
  <dc:creator>user</dc:creator>
  <cp:lastModifiedBy>user</cp:lastModifiedBy>
  <cp:revision>38</cp:revision>
  <dcterms:created xsi:type="dcterms:W3CDTF">2013-03-18T17:30:02Z</dcterms:created>
  <dcterms:modified xsi:type="dcterms:W3CDTF">2016-11-29T11:34:00Z</dcterms:modified>
</cp:coreProperties>
</file>