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0" r:id="rId2"/>
    <p:sldId id="257" r:id="rId3"/>
    <p:sldId id="258" r:id="rId4"/>
    <p:sldId id="259" r:id="rId5"/>
    <p:sldId id="281" r:id="rId6"/>
    <p:sldId id="300" r:id="rId7"/>
    <p:sldId id="260" r:id="rId8"/>
    <p:sldId id="261" r:id="rId9"/>
    <p:sldId id="262" r:id="rId10"/>
    <p:sldId id="263" r:id="rId11"/>
    <p:sldId id="264" r:id="rId12"/>
    <p:sldId id="301" r:id="rId13"/>
    <p:sldId id="265" r:id="rId14"/>
    <p:sldId id="266" r:id="rId15"/>
    <p:sldId id="302" r:id="rId16"/>
    <p:sldId id="282" r:id="rId17"/>
    <p:sldId id="283" r:id="rId18"/>
    <p:sldId id="273" r:id="rId19"/>
    <p:sldId id="274" r:id="rId20"/>
    <p:sldId id="284" r:id="rId21"/>
    <p:sldId id="276" r:id="rId22"/>
    <p:sldId id="277" r:id="rId23"/>
    <p:sldId id="278" r:id="rId24"/>
    <p:sldId id="297" r:id="rId25"/>
    <p:sldId id="299" r:id="rId26"/>
    <p:sldId id="286" r:id="rId27"/>
    <p:sldId id="287" r:id="rId28"/>
    <p:sldId id="288" r:id="rId29"/>
    <p:sldId id="289" r:id="rId30"/>
    <p:sldId id="292" r:id="rId31"/>
    <p:sldId id="293" r:id="rId32"/>
    <p:sldId id="294" r:id="rId33"/>
    <p:sldId id="295" r:id="rId34"/>
    <p:sldId id="29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3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C6857-774A-46BA-B28A-D44B8101AD6E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4DAA7-4B54-407B-B7C7-6415F5B09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C6857-774A-46BA-B28A-D44B8101AD6E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4DAA7-4B54-407B-B7C7-6415F5B09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C6857-774A-46BA-B28A-D44B8101AD6E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4DAA7-4B54-407B-B7C7-6415F5B09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C6857-774A-46BA-B28A-D44B8101AD6E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4DAA7-4B54-407B-B7C7-6415F5B09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C6857-774A-46BA-B28A-D44B8101AD6E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4DAA7-4B54-407B-B7C7-6415F5B09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C6857-774A-46BA-B28A-D44B8101AD6E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4DAA7-4B54-407B-B7C7-6415F5B09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C6857-774A-46BA-B28A-D44B8101AD6E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4DAA7-4B54-407B-B7C7-6415F5B09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C6857-774A-46BA-B28A-D44B8101AD6E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4DAA7-4B54-407B-B7C7-6415F5B09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C6857-774A-46BA-B28A-D44B8101AD6E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4DAA7-4B54-407B-B7C7-6415F5B09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C6857-774A-46BA-B28A-D44B8101AD6E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4DAA7-4B54-407B-B7C7-6415F5B09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C6857-774A-46BA-B28A-D44B8101AD6E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4DAA7-4B54-407B-B7C7-6415F5B096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7AC6857-774A-46BA-B28A-D44B8101AD6E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A34DAA7-4B54-407B-B7C7-6415F5B09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ТГТУ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" descr="ТГТУ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00100" y="428604"/>
            <a:ext cx="7143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Публичный отчёт 2014 – 2015 учебного года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Политехнического лицея-интерната ФГБОУ ВПО «Тамбовский государственный технический университет» реализации программных мероприятий в рамках  «Школьной лиги РОСНАНО»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043890" cy="5768997"/>
          </a:xfrm>
        </p:spPr>
        <p:txBody>
          <a:bodyPr/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Вузовская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неделя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«Ориентир – ВУЗ»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>
              <a:spcAft>
                <a:spcPts val="1000"/>
              </a:spcAft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Всероссийская школьная неделя нанотехнологий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технопредпринимательства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16 – 25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февраля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2015 г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   </a:t>
            </a:r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929058" y="3929066"/>
            <a:ext cx="857256" cy="171451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8115328" cy="407538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16.02.2015   Практические занятия в рамках дополнительной образовательной программы «Основы робототехники»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320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Занятия проводились на базе кафедры «Управление качеством и сертификация» ТГТУ в лаборатории информационных устройств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мехатронике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320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 занятия: «Моделирование узлов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мехатронных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систем в среде «Компас-3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Обсуждение школьного проекта для участия в конкурсе по робототехнике».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фото\DSC016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286256"/>
            <a:ext cx="247014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DCIM\103MSDCF\DSC016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286256"/>
            <a:ext cx="242889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8115328" cy="407538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17.02.2015   обучающий семинар-практикум «Культура учебного труда как способ организации учебно-исследовательской деятельности обучающихся»</a:t>
            </a:r>
          </a:p>
          <a:p>
            <a:pPr>
              <a:spcBef>
                <a:spcPts val="0"/>
              </a:spcBef>
              <a:buNone/>
            </a:pP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320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ходе семинара школьники усвоили, что эффективность учебно-исследовательской деятельности во многом зависит от уровня владения основами культуры учебного труда. На семинаре были рассмотрены структура и психологические условия развития культуры учебного труда обучающихся.</a:t>
            </a:r>
          </a:p>
          <a:p>
            <a:pPr marL="0" indent="4320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Практическая часть была посвящена следующим темам: «Культура чтения», «Культура слушания»,«Культура конспектирования», «Психология подготовки сообщения и культура устного выступления с ним». </a:t>
            </a:r>
          </a:p>
          <a:p>
            <a:pPr marL="0" indent="432000">
              <a:lnSpc>
                <a:spcPct val="8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32000">
              <a:lnSpc>
                <a:spcPct val="8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AppData\Local\Temp\Rar$DI15.9667\DSC011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429132"/>
            <a:ext cx="2470146" cy="194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327408"/>
          </a:xfrm>
        </p:spPr>
        <p:txBody>
          <a:bodyPr>
            <a:normAutofit/>
          </a:bodyPr>
          <a:lstStyle/>
          <a:p>
            <a:pPr marL="432000" indent="-432000">
              <a:lnSpc>
                <a:spcPct val="80000"/>
              </a:lnSpc>
              <a:spcAft>
                <a:spcPts val="1800"/>
              </a:spcAft>
              <a:buNone/>
            </a:pPr>
            <a:r>
              <a:rPr lang="ru-RU" dirty="0" smtClean="0"/>
              <a:t>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24.02.2015 г.   Экскурсия в Институт архитектуры, строительства и транспорта Тамбовского государственного технического университета </a:t>
            </a:r>
          </a:p>
          <a:p>
            <a:pPr indent="4320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 узнали, что институт состоит из двух образовательно-научных комплексов: «Архитектура и строительство» и «Автотранспорт и безопасность дорожного движения», и здесь готовят специалистов более чем по двадцати различным направлениям.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user\Desktop\ориентир вуз 2015\103MSDCF\DSC016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929066"/>
            <a:ext cx="2970213" cy="208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ориентир вуз 2015\103MSDCF\DSC016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929066"/>
            <a:ext cx="2970213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85794"/>
            <a:ext cx="8043890" cy="3932510"/>
          </a:xfrm>
        </p:spPr>
        <p:txBody>
          <a:bodyPr>
            <a:normAutofit fontScale="475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5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25.02.2015 г. </a:t>
            </a:r>
            <a:r>
              <a:rPr lang="ru-RU" sz="5900" i="1" dirty="0" smtClean="0"/>
              <a:t> </a:t>
            </a:r>
            <a:r>
              <a:rPr lang="ru-RU" sz="5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 с учащимися «Разговор о  стилях жизни» и </a:t>
            </a:r>
            <a:r>
              <a:rPr lang="ru-RU" sz="5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самодиагностическое</a:t>
            </a:r>
            <a:r>
              <a:rPr lang="ru-RU" sz="5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исследование</a:t>
            </a:r>
          </a:p>
          <a:p>
            <a:pPr marL="0">
              <a:spcBef>
                <a:spcPts val="0"/>
              </a:spcBef>
              <a:buNone/>
            </a:pPr>
            <a:endParaRPr lang="ru-RU" sz="59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В ходе беседы учащимся была показана взаимосвязь выбора профессии, занятости, карьеры человека и стиля его жизни. Целью самодиагностики было определение ведущих видов деятельности, к которым склонны испытуемые.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C:\Users\user\AppData\Local\Temp\Rar$DI06.030\ПЛИ 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857628"/>
            <a:ext cx="3357586" cy="230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8043890" cy="378963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25.02.2015 г.  Посещение филиала ОАО «МРСК Центра» – «</a:t>
            </a:r>
            <a:r>
              <a:rPr lang="ru-RU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Тамбовэнерго</a:t>
            </a:r>
            <a:r>
              <a:rPr lang="ru-RU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endParaRPr lang="ru-RU" sz="1700" dirty="0" smtClean="0"/>
          </a:p>
          <a:p>
            <a:pPr marL="0" indent="4320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Мероприятие прошло в форме экскурсии, в ходе которой школьники познакомились с интересной и нужной деятельностью энергетиков, своими глазами увидели, как работают специалисты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Тамбовэнерго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4320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Учащиеся побывали в Музее истории тамбовской энергосистемы, где представлена вся история развития энергетики в Тамбовской области. </a:t>
            </a:r>
          </a:p>
          <a:p>
            <a:pPr marL="0">
              <a:spcBef>
                <a:spcPts val="0"/>
              </a:spcBef>
              <a:buNone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:\ФОТО КАТАЛОГ\2014-2015\02_03_2015 Тамбовэнерго\_DSC0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929066"/>
            <a:ext cx="2898775" cy="2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О КАТАЛОГ\2014-2015\02_03_2015 Тамбовэнерго\_DSC00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929066"/>
            <a:ext cx="3000396" cy="20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58204" cy="61436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Март </a:t>
            </a:r>
          </a:p>
          <a:p>
            <a:pPr>
              <a:spcBef>
                <a:spcPts val="0"/>
              </a:spcBef>
              <a:buNone/>
            </a:pPr>
            <a:endParaRPr lang="ru-RU" sz="1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18.03.2015 – День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школьной интеграции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Областной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научно-познавательный,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практико-ориентированный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 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Нанотехнологии: взгляд в будущее»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3200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18 марта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2015 года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рамках совместной деятельности Регионального центра для одарённых детей и молодежи ФГБОУ ВПО «Тамбовский государственный технический университет» на базе структурного подразделения Политехнический лицей-интернат и ТОГБОУ ДОД «Центр развития творчества детей и юношества»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состоялся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областной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научно-познавательный, практико-ориентированный семинар «Нанотехнологии: взгляд в будущее».</a:t>
            </a:r>
          </a:p>
          <a:p>
            <a:pPr marL="0" indent="43200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Семинар проводился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целях расширения представлений школьников о современной науке и технологиях, в том числе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популяризации знаний о пользе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нанотехнологий,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необходимости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их дальнейшего изучения,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мотивации молодёжи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 обучению в технических вузах и дальнейшей работе в современных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наукоёмких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областях промышленности.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643182"/>
            <a:ext cx="29260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857628"/>
            <a:ext cx="29260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642918"/>
            <a:ext cx="7643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ходе проведения семинара обучающиеся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представление о достижениях нанотехнологий и наиболее перспективных направлениях их использования и развития,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посетили производственную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лабораторию и выставку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наноматериалов ФГБОУ ВПО «ТГТУ»,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интеллектуальной игре, направленной на активизацию поисковой активности школьников в области научной деятельности.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571744"/>
            <a:ext cx="29260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115328" cy="128588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857364"/>
            <a:ext cx="7643866" cy="300039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Подведение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итогов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Подготовка презентации публичного отчёта 2014 – 2015 учебного года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реалицазии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программных мероприятий в рамках «Школьной лиги «РОСНАНО»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3880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Лист рассогласования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Раздел «Региональные и школьные конференции»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928802"/>
            <a:ext cx="8183880" cy="3929090"/>
          </a:xfrm>
        </p:spPr>
        <p:txBody>
          <a:bodyPr>
            <a:normAutofit fontScale="62500" lnSpcReduction="20000"/>
          </a:bodyPr>
          <a:lstStyle/>
          <a:p>
            <a:pPr marL="0" indent="43200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календарём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областных массовых мероприятий с учащимися, в целях выявления и поддержки способных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одарённых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учащихся в области изучения научно-технических, гуманитарных дисциплин и исследовательской деятельности, в период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января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апрель 2015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года на базе Политехнического лицея интерната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проведён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Областной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учебно-исследовательских работ «Детские исследования – великим открытиям». </a:t>
            </a: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43200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конкурсе приняли участие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учащихся из образовательных организаций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территорий области: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районов ( Первомайский, Петровский, Никифоровский,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Рассказовский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Бондарский, Мучкапский,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Староюрьевский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Тамбовский, Токарёвский,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Моршанский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3 городов (Тамбов, Мичуринск, Кирсанов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43200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Дипломы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управления образования и науки области победителей конкурса в направлениях «Математика», «Физика», «Экономика и бизнес»,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Информатика и ИКТ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получили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обучающихся. Дипломы призеров конкурса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обучающихся.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28604"/>
            <a:ext cx="7543824" cy="364333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432000">
              <a:spcBef>
                <a:spcPts val="0"/>
              </a:spcBef>
              <a:buNone/>
            </a:pP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Политехнический лицей-интернат ТГТУ </a:t>
            </a: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 структурным подразделением федерального государственного бюджетного образовательного учреждения высшего профессионального образования «Тамбовский государственный технический университет», входит в систему непрерывного образования университета. Лицей реализует основные образовательные </a:t>
            </a: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среднего общего </a:t>
            </a: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образования, осуществляет профильную подготовку </a:t>
            </a: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инженерно-техническому и технико-экономическому направлениям.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786190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user\Desktop\фото для лицея\ПЛИ 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72066" y="3786190"/>
            <a:ext cx="3095625" cy="217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928670"/>
            <a:ext cx="8183880" cy="1143008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Областной конкурс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учебно-исследовательских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Детские исследования – великим открытиям»</a:t>
            </a:r>
            <a:endParaRPr lang="ru-RU" sz="2800" dirty="0"/>
          </a:p>
        </p:txBody>
      </p:sp>
      <p:pic>
        <p:nvPicPr>
          <p:cNvPr id="9" name="Содержимое 8" descr="C:\Users\user\Desktop\проф. конк\As1q7mvI_g0.jpg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357430"/>
            <a:ext cx="364331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проф. конк\ctuhgMAP01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928934"/>
            <a:ext cx="35719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388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Ежегодная </a:t>
            </a:r>
            <a:r>
              <a:rPr lang="ru-RU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внутрилицейская конференция исследовательских проектов на научно-исследовательской практике (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– 14 июня)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000240"/>
            <a:ext cx="7643866" cy="4214842"/>
          </a:xfrm>
        </p:spPr>
        <p:txBody>
          <a:bodyPr>
            <a:normAutofit fontScale="55000" lnSpcReduction="20000"/>
          </a:bodyPr>
          <a:lstStyle/>
          <a:p>
            <a:pPr marL="0" indent="28800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dirty="0" smtClean="0"/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закрепления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теоретических инновационных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приёмов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методик в  практические навыки по совершенствованию творческого потенциала ежегодно в июне в течение двух недель для обучающихся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10-х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классов организуется научно-исследовательская практика (НИП). Направление и содержание итоговой учебно-исследовательской работы определяется учащимся совместно с научным руководителем. При выборе темы учитываются приоритетные направления стратегии развития лицея, индивидуальные интересы учащегося и педагога.</a:t>
            </a:r>
          </a:p>
          <a:p>
            <a:pPr marL="0" indent="28800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НИП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интегрирует инновации кафедр Политехнического лицея в банк данных для организации информационной технологии творчества, дифференцированной по направлениям кафедр.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Отчёты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 практике оформляются в соответствие со стандартами и правилами ЕСКД, включают информационный анализ 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творческий синтез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инновационных задач, реализующих цели, сформированных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виде аннотаций и выводов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  актуальности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эффективности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представлением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списка литературы.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857232"/>
            <a:ext cx="8043890" cy="38610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Учебно-исследовательские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работы обучающиеся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защищают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итоговой практической конференции.</a:t>
            </a:r>
          </a:p>
          <a:p>
            <a:endParaRPr lang="ru-RU" dirty="0"/>
          </a:p>
        </p:txBody>
      </p:sp>
      <p:pic>
        <p:nvPicPr>
          <p:cNvPr id="5" name="Рисунок 4" descr="D:\Documents and Settings\user\Рабочий стол\Рисунки\Фотографии\Работа\Проектная мастерская\DSC001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857496"/>
            <a:ext cx="324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Documents and Settings\user\Рабочий стол\Рисунки\Фотографии\Работа\Проектная мастерская\DSC001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857496"/>
            <a:ext cx="324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429552" cy="1571636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лицеистов  ПЛИ ФГБОУ ВПО «ТГТУ» в интеллектуальных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конкурсах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1857364"/>
          <a:ext cx="7858180" cy="36506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75926"/>
                <a:gridCol w="4182254"/>
              </a:tblGrid>
              <a:tr h="1070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/>
                        <a:t>Наименование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конкурса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kumimoji="0" lang="ru-RU" sz="1200" kern="1200" dirty="0" smtClean="0"/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Количество участников, 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ru-RU" sz="1200" kern="1200" dirty="0" smtClean="0"/>
                        <a:t>победителей и призёров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kumimoji="0" lang="ru-RU" sz="1200" kern="1200" dirty="0" smtClean="0"/>
                    </a:p>
                  </a:txBody>
                  <a:tcPr/>
                </a:tc>
              </a:tr>
              <a:tr h="468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Всероссийская олимпиада школьников (муниципальный этап)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участников</a:t>
                      </a:r>
                      <a:endParaRPr kumimoji="0"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8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конкурс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естественнонаучных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проектов и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исследовательских работ «Сложное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простом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участник </a:t>
                      </a:r>
                    </a:p>
                  </a:txBody>
                  <a:tcPr/>
                </a:tc>
              </a:tr>
              <a:tr h="468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Федеральное окружное  соревнование молодых исследователей «Шаг в будущее, Центральная Россия»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участник</a:t>
                      </a:r>
                    </a:p>
                  </a:txBody>
                  <a:tcPr/>
                </a:tc>
              </a:tr>
              <a:tr h="468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Всероссийский конкурс исследовательских работ обучающихся «Юность, Наука, Культура»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 (Диплом </a:t>
                      </a: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степени в номинации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«Литературоведение,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литературное творчество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»)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3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Всероссийский конкурс школьных проектов «Система приоритетов</a:t>
                      </a:r>
                      <a:r>
                        <a:rPr lang="ru-RU" sz="105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05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r>
                        <a:rPr lang="ru-RU" sz="105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. Всероссийской программы «Лифт в будущее»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участника в </a:t>
                      </a:r>
                      <a:r>
                        <a:rPr kumimoji="0" lang="ru-RU" sz="105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</a:t>
                      </a: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аправлениях: </a:t>
                      </a:r>
                      <a:r>
                        <a:rPr kumimoji="0" lang="ru-RU" sz="105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«Здоровье,</a:t>
                      </a:r>
                      <a:r>
                        <a:rPr kumimoji="0" lang="ru-RU" sz="105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медицина и биотехнологии</a:t>
                      </a:r>
                      <a:r>
                        <a:rPr kumimoji="0" lang="ru-RU" sz="105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»; «Инновационные промышленные технологии»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7929618" cy="928694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лицеистов  ПЛИ ФГБОУ ВПО «ТГТУ» в интеллектуальных  конкурсах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500173"/>
          <a:ext cx="8001056" cy="42847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60508"/>
                <a:gridCol w="4040548"/>
              </a:tblGrid>
              <a:tr h="753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/>
                        <a:t>Наименование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конкурса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kumimoji="0" lang="ru-RU" sz="1200" kern="1200" dirty="0" smtClean="0"/>
                    </a:p>
                    <a:p>
                      <a:pPr algn="ctr"/>
                      <a:r>
                        <a:rPr kumimoji="0" lang="ru-RU" sz="1200" kern="1200" dirty="0" smtClean="0"/>
                        <a:t>Количество участников, </a:t>
                      </a:r>
                    </a:p>
                    <a:p>
                      <a:pPr algn="ctr"/>
                      <a:r>
                        <a:rPr kumimoji="0" lang="ru-RU" sz="1200" kern="1200" dirty="0" smtClean="0"/>
                        <a:t>победителей и призёров</a:t>
                      </a:r>
                    </a:p>
                    <a:p>
                      <a:endParaRPr kumimoji="0" lang="ru-RU" sz="1200" kern="1200" dirty="0" smtClean="0"/>
                    </a:p>
                  </a:txBody>
                  <a:tcPr/>
                </a:tc>
              </a:tr>
              <a:tr h="447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Всероссийский конкурс научно-инновационных проектов «Сименс»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участник в направлении «Индустрия, промышленная автоматизация и </a:t>
                      </a: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дигитализация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7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16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Областная открытая научно-практическая конференция «Грани творчества»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/>
                          <a:ea typeface="Calibri"/>
                          <a:cs typeface="Times New Roman"/>
                        </a:rPr>
                        <a:t>Участвовало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/>
                          <a:ea typeface="Calibri"/>
                          <a:cs typeface="Times New Roman"/>
                        </a:rPr>
                        <a:t>работ </a:t>
                      </a:r>
                      <a:r>
                        <a:rPr lang="ru-RU" sz="1100" i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ru-RU" sz="1100" i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14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победителя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номинации «Математика»,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«Экономика»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;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призёра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(номинации «Литература»,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«Методика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и техника»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74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Региональная олимпиада ТГТУ для абитуриентов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области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«Творчество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основа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развития региональной экономики»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призёров в номинации «Техника и технология»;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призёра в номинации «Экономика и управление»;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призёр в номинации «Юриспруденция»;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призёр в номинации «Архитектура,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троительство и транспорт»</a:t>
                      </a:r>
                    </a:p>
                  </a:txBody>
                  <a:tcPr/>
                </a:tc>
              </a:tr>
              <a:tr h="722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Всероссийская олимпиада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«ФГОСТЕСТ»  (физико-математический цикл»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 участников в направлении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«Математика» (1 победитель, 5 призёров)</a:t>
                      </a:r>
                    </a:p>
                    <a:p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 участников в направлении «Физика» (2 победителя, 8 призёров)</a:t>
                      </a:r>
                    </a:p>
                  </a:txBody>
                  <a:tcPr/>
                </a:tc>
              </a:tr>
              <a:tr h="388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Фестиваль робототехники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участника, 1 победитель в номинации «Творческая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категория. </a:t>
                      </a:r>
                      <a:r>
                        <a:rPr kumimoji="0" lang="en-US" sz="11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Arduino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-проект»</a:t>
                      </a:r>
                      <a:endParaRPr kumimoji="0"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71604" y="714356"/>
            <a:ext cx="6072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Победы во Всероссийских интеллектуальных конкурсах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D:\Documents and Settings\user\Мои документы\Научно-исследовательская деятельность\Работы на конкурсы\Интеллектуальные мероприятия 2014-2015\Юность, наука, культура\Фотографии\IMG_032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714612" y="1928802"/>
            <a:ext cx="2928958" cy="1755648"/>
          </a:xfrm>
          <a:prstGeom prst="rect">
            <a:avLst/>
          </a:prstGeom>
          <a:noFill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929066"/>
            <a:ext cx="3000396" cy="175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29322" y="2500306"/>
            <a:ext cx="164592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7858180" cy="4643470"/>
          </a:xfrm>
        </p:spPr>
        <p:txBody>
          <a:bodyPr/>
          <a:lstStyle/>
          <a:p>
            <a:pPr marL="0" indent="360000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Взаимодействие ФГБОУ ВПО «Тамбовский государственный технический университет»   и  Политехнического лицея-интерната ТГТУ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осуществляется по следующим направлениям: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организационно-педагогическое;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учебно-методическое;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научно-методическое;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профориентационное.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8183880" cy="571504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рганизационно-педагогическое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направление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00174"/>
            <a:ext cx="7786742" cy="4714908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представлено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высоким уровнем развития ресурсного обеспечения образовательного процесса в лицее. Использован вузовский принцип организации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занятий – звонковое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расписание,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парные часы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учебным дисциплинам. В учебном процессе задействованы сотрудники 11 кафедр ТГТУ, из них – 2 доктора наук, 13 кандидатов наук, 7 имеют звание доцента. 2 – профессора.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3200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проводятся в учебных аудиториях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ехнического университета. Воспитанники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лицея имеют доступ к библиотечным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интернет-ресурсам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университета, спортивным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культурно-массовым сооружениям.</a:t>
            </a:r>
          </a:p>
          <a:p>
            <a:pPr marL="0" indent="43200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 мероприятий по выявлению способных и талантливых выпускников основных школ области, готовых к обучению в учреждении подобного вида и впоследствии к обучению в вузе.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вступительные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испытания по профильным предметам (физика, математика) – май, июнь; участие в региональной олимпиаде ТГТУ «Творчество – основа региональной экономики»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декабрь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март; участие в региональном конкурсе ученических творческих работ «ДИВО».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85794"/>
            <a:ext cx="7000924" cy="571504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методическое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направление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00174"/>
            <a:ext cx="7786742" cy="4286280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отражает деятельность по обновлению и адаптации содержания профильного обучения, дополнительного образования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соответствии с особенностями избранной образовательной ориентации: инженерно-технический (профильные учебные предметы: математика, физика); технико-экономический (профильные учебные предметы: математика, физика, экономика) профили.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3200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проводится по типовым программам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модифицированным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учебным программам, разработанными  преподавателями лицея. В вариативной части учебного плана особую значимость имеет область знаний «Технология», куда включен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спецкурс – черчение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конкретный для данного лицея, позволяющий осуществлять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допрофессиональную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подготовку. Учебным планом предусмотрена интегрированная  учебная программа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«Математика в экономике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43200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Совершенствуются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содержательный и методический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аспекты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 дополнительного образования,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которые представлены интеллектуально-предметным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направлением по профильным дисциплинам, техническим творчеством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культурологическим направлением.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14422"/>
            <a:ext cx="7500990" cy="4429156"/>
          </a:xfrm>
        </p:spPr>
        <p:txBody>
          <a:bodyPr>
            <a:normAutofit/>
          </a:bodyPr>
          <a:lstStyle/>
          <a:p>
            <a:pPr marL="0" indent="43200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2014 – 2015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учебного года в рамках системы дополнительного образования для обучающихся лицея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проводится реализация дополнительных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образовательных программ: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Основы введения в нанотехнологии» с привлечением преподавателей,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лабораторной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базы кафедры «Техника и технологии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нанопродуктов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ФГБОУ ВПО «Тамбовский государственный технический университет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Основы робототехники» на базе кафедры «Управление качеством и сертификация» ТГТУ.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643182"/>
            <a:ext cx="8072494" cy="35719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</a:p>
          <a:p>
            <a:pPr marL="0" indent="43200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2012 года на базе университета формируется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ресурсный Центр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профильного инженерно-технического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обучения школьников с преподаванием основ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нанотехнологий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наноматериалов в рамках среднего общего образовании. Деятельность Центра позволит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профильного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обучения обеспечить условия для осознанного выбора обучающимися дальнейшего образовательного маршрута в соответствии с их индивидуальными способностями 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интересами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том числе в области нанотехнологий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продолжения образования в профильных вузах и работы на предприятиях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наноиндустрии.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Политехнический лицей-интернат является ресурсным формированием Центра  профильного инженерно-технического обучения школьников.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7" descr="C:\Users\user\Desktop\фото для лицея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57290" y="714356"/>
            <a:ext cx="2857520" cy="2030412"/>
          </a:xfrm>
          <a:prstGeom prst="rect">
            <a:avLst/>
          </a:prstGeom>
          <a:noFill/>
        </p:spPr>
      </p:pic>
      <p:pic>
        <p:nvPicPr>
          <p:cNvPr id="5" name="Picture 8" descr="C:\Users\user\Desktop\фото для лицея\ПЛИ 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714356"/>
            <a:ext cx="300039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7500990" cy="785818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Научно-исследовательское направление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43050"/>
            <a:ext cx="7572428" cy="4000528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предполагает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педагогической деятельности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талантливыми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детьми и молодежью через приобщение их к научно-исследовательской деятельности, научно-техническому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творчеству, осуществление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руководства учебно-исследовательскими работами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обучающихся,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публикации сборников научных статей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3200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технического университета, работающие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лицее, осуществляют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руководство учебно-исследовательскими работами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обучающихся 10-х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классов лицея, подготовленных к защите на научно-исследовательской практике. Ежегодно создается порядка 45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работ. Более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трети из них участвует в интеллектуальных конкурсах.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428604"/>
            <a:ext cx="8183880" cy="621510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35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Результаты образовательной деятельности лицея отражены в публикациях  сборников научных статей и материалов: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И.Б. Маренкова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директор ПЛИ ФГБОУ ВПО «Тамбовский государственный технический университет»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опыта образовательного учреждения по формированию системы выявления и поддержки талантливой молодежи в условиях интеграции с высшей школой (статья).  «Совершенствование работы с одаренными детьми в условиях реализации концепции общенациональной системы выявления  и развития молодых талантов», г. Тамбов,  Сборник статей  Региональной межведомственной НПК,  ТОГБОУ ДОД «Центр развития творчества детей и юношества», 2013г., С.38-53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учебно-исследовательских работ «ДИВО» (тезисы). «Грани творчества»  Сборник тезисов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открытой областной 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конф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Тамбов: 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Изд.-полиг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центр ФГБОУ ВПО «ТГТУ», 2013. С.5-7.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проектно-исследовательской  деятельности в условиях профильного  образования в многоуровневом университетском комплексе (статья). «Создание единой образовательной среды профильного и профессионального обучения на основе взаимодействия школы-колледжа-вуза» Сборник статей  международной научно-практической конференции,– Тамбов: ТОГОАУ ДПО «Институт повышения квалификации работников образования», 2013. – 135 с. с. 37-41.;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Творчество лицея (тезисы).  «Грани творчества»  Сборник тезисов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открытого форума исследователей Тамбов: 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Изд.-полиг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центр ФГБОУ ВПО «ТГТУ», 2014. С.8-10.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организации работы с талантливой молодежью в условиях взаимодействия школьной и вузовской систем образовании .  «Организация работы с одаренными детьми в системе дополнительного образования: опыт регионов» Сборник статей межрегиональной (заочной) научно - практической конференции, Тамбов: ТОГБОУ ДОД «Центр развития творчества детей и юношества», 2014.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Ж.А. Ломакина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заместитель директора по воспитательной работе ПЛИ  ФГБОУ ВПО «Тамбовский государственный технический университет»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творческой одаренности обучающихся в системе дополнительного образования лицея. «Организация работы с одаренными детьми в системе дополнительного образования: опыт регионов» Сборник статей межрегиональной (заочной) научно - практической конференции, Тамбов: ТОГБОУ ДОД «Центр развития творчества детей и юношества», 2014.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ОВ. Исаева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заместитель директора по учебной работе ПЛИ  ФГБОУ ВПО «Тамбовский государственный технический университет», к.х.н., доцент кафедры «Физика» ТГТУ,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Д. 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Комова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обучающаяся ПЛИ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Исследование поверхности носителей звуковой информации методом атомно-силовой микроскопии.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ОВ. Исаева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заместитель директора по учебной работе ПЛИ  ФГБОУ ВПО «Тамбовский государственный технический университет», к.х.н., доцент кафедры «Физика» ТГТУ,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Куксов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обучающейся ПЛИ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 состояния питьевой воды Тамбовской области. Наука и образование для устойчивого развития экономики, природы и общества: сборник докладов Международной  НПК.-В 4т./под научным руководством д.т.н., проф.Н.С. Попова;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Тамб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гос.ун-т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.- Тамбов, 2013-т.3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572428" cy="71438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Профориентационное  направление 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7929618" cy="4357718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включает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себя: </a:t>
            </a:r>
          </a:p>
          <a:p>
            <a:pPr marL="514350" indent="-5143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развитие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внутрисистемных связей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лицея и университета, осуществляемых через пропаганду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профессий,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которым готовит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ТГТУ;</a:t>
            </a:r>
          </a:p>
          <a:p>
            <a:pPr marL="514350" indent="-5143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информирование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 правилах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приёма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условиях обучения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техническом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университете;</a:t>
            </a:r>
          </a:p>
          <a:p>
            <a:pPr marL="514350" indent="-5143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встречи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сотрудниками выпускающих кафедр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университета;</a:t>
            </a:r>
          </a:p>
          <a:p>
            <a:pPr marL="514350" indent="-5143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публикации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местной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печати;</a:t>
            </a:r>
          </a:p>
          <a:p>
            <a:pPr marL="514350" indent="-5143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выступления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телевидению о работе по взаимодействию лицея и вуза;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работы подготовительных курсов на базе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вуза;</a:t>
            </a:r>
          </a:p>
          <a:p>
            <a:pPr marL="514350" indent="-5143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профдиагностику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лицеистов.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928670"/>
            <a:ext cx="7643866" cy="5072098"/>
          </a:xfrm>
        </p:spPr>
        <p:txBody>
          <a:bodyPr>
            <a:normAutofit/>
          </a:bodyPr>
          <a:lstStyle/>
          <a:p>
            <a:pPr marL="0" indent="43200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базе лицея проведены два «Дня открытых дверей» (ноябрь, март), приняли участие в общеуниверситетском мероприятии (февраль). </a:t>
            </a:r>
          </a:p>
          <a:p>
            <a:pPr marL="0" indent="43200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 течение года совершались выезды на территории по вопросам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работы совместно с отделом профориентации университета. </a:t>
            </a:r>
          </a:p>
          <a:p>
            <a:pPr marL="0" indent="43200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Созданы и проинструктированы волонтерские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пиарские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группы из числа лицеистов, с целью распространения информации о деятельности лицея по месту жительства обучающихся. </a:t>
            </a:r>
          </a:p>
          <a:p>
            <a:pPr marL="0" indent="43200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Информация о деятельности лицея размещена на сайте лицея, в социальных сетях, широко освещена телестудией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Альма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ТГТУ.</a:t>
            </a:r>
            <a:endParaRPr lang="ru-RU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920" y="714356"/>
            <a:ext cx="8183880" cy="928694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открытых дверей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000372"/>
            <a:ext cx="350046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214554"/>
            <a:ext cx="332706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928670"/>
            <a:ext cx="4643470" cy="507209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320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 2012 – 2013 учебного года лицей стал школой-партнёром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по итогам публичного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отчёта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2013 – 2014 учебного года (Протокол № 8 от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августа 2013 г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приобрёл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статус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школы-участницы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«Школьной  лиги  РОСНАНО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4320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основании решения Экспертного Совета автономной некоммерческой просветительской организации в области естествознания и высоких технологий «Школьная лига» (Протокол № 11 от 08 сентября 2014 г.) лицей подтвердил статус «Школа-участница федерального сетевого проекта «Школьная лига». 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2050" name="Picture 2" descr="D:\Ломакина\РОСНАНО\сертифика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2714644" cy="3887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714356"/>
            <a:ext cx="7715304" cy="50006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</a:t>
            </a:r>
          </a:p>
          <a:p>
            <a:pPr marL="0" indent="43200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2014 – 2015 учебном году Политехнический лицей-интернат ФГБОУ ВПО «Тамбовский государственный технический университет» принял участие в реализации нескольких программных мероприятий  в рамках «Школьной лиги  РОСНАНО».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6766" cy="121444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</a:t>
            </a: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тябрь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143932" cy="350388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Неделя краеведения, истории и социологии науки и технологий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 сентября – 1 октября 2014 года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26.09.2014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Публичная лекция «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век –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век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новых материалов. Вклад учёных ТГТУ в развитие нанотехнологий»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29.09.2014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«История развития современных технологий в проектах обучающихся лицея» – проектная мастерская ученического научно-исследовательского общества «ДИВО»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1.10.2014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– Презентация программы дополнительного образования «Из истории развития робототехники и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мехатроники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:\DCIM\100MSDCF\DSC00103.JPG"/>
          <p:cNvPicPr/>
          <p:nvPr/>
        </p:nvPicPr>
        <p:blipFill>
          <a:blip r:embed="rId2" cstate="print"/>
          <a:srcRect l="10556" t="8876" r="3540" b="8284"/>
          <a:stretch>
            <a:fillRect/>
          </a:stretch>
        </p:blipFill>
        <p:spPr bwMode="auto">
          <a:xfrm>
            <a:off x="6143636" y="4500570"/>
            <a:ext cx="23622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6766" cy="121444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Октябрь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357298"/>
            <a:ext cx="7929618" cy="3361006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Диагностическая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для учащихся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старших классов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«Исследовательская и проектная культура,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общеучебные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умения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образовательная мотивация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3200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мониторинга качества организации образовательного процесса в логике проектирования образовательной программы, ориентированной на развитие естественнонаучного образования,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технопредпринимательства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популяризацию нанотехнологий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Осень – 2014»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D:\ФОТО КАТАЛОГ\2013-2014\Политехнический лицей\IMG_8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357694"/>
            <a:ext cx="2643206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00108"/>
            <a:ext cx="7643866" cy="5000660"/>
          </a:xfrm>
        </p:spPr>
        <p:txBody>
          <a:bodyPr>
            <a:normAutofit/>
          </a:bodyPr>
          <a:lstStyle/>
          <a:p>
            <a:pPr marL="36000" indent="4320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диагностической программе принимали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15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учащихся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10–11-х классов лицея-интерната. </a:t>
            </a:r>
          </a:p>
          <a:p>
            <a:pPr marL="36000" indent="432000">
              <a:lnSpc>
                <a:spcPct val="90000"/>
              </a:lnSpc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6000" indent="4320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Средний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балл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выполнения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заданий: </a:t>
            </a:r>
          </a:p>
          <a:p>
            <a:pPr marL="36000" indent="432000">
              <a:lnSpc>
                <a:spcPct val="9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1-й части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48,5088259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Самооценка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образовательного опыта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6000" indent="432000">
              <a:lnSpc>
                <a:spcPct val="9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2-й части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34,78 (Раздел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исследовательского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кейса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36000" indent="4320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третьей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40,52 (Раздел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Читательская компетентность и проектная культура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6000" indent="4320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Суммарный средний балл выполнения всех заданий составляет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41,26960863.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115328" cy="114300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Февраль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8115328" cy="457203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Дистанционное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Зимне-весенняя сессия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None/>
            </a:pPr>
            <a:endParaRPr lang="ru-RU" sz="15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3200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Дистанционно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освоили проблемные курсы в объеме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72 часов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432000">
              <a:spcBef>
                <a:spcPts val="0"/>
              </a:spcBef>
              <a:spcAft>
                <a:spcPts val="10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«Стратегический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менеджемент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образовательной организации» (Сертификат) – Маренкова И.Б., директор ПЛИ ТГТУ;</a:t>
            </a:r>
          </a:p>
          <a:p>
            <a:pPr marL="0" indent="432000">
              <a:spcBef>
                <a:spcPts val="0"/>
              </a:spcBef>
              <a:spcAft>
                <a:spcPts val="10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«Стратегический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менеджемент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образовательной организации» (Сертификат) – Ломакина Ж.А., заместитель директора ПЛИ ТГТУ;</a:t>
            </a:r>
          </a:p>
          <a:p>
            <a:pPr marL="0" indent="432000">
              <a:spcBef>
                <a:spcPts val="0"/>
              </a:spcBef>
              <a:spcAft>
                <a:spcPts val="10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«Современные образовательные технологии»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Сертификат) – Елисеева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О.Г.,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руководитель службы мониторинга образовательной деятельности ПЛИ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ТГТУ.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1675</TotalTime>
  <Words>2634</Words>
  <Application>Microsoft Office PowerPoint</Application>
  <PresentationFormat>Экран (4:3)</PresentationFormat>
  <Paragraphs>171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Аспект</vt:lpstr>
      <vt:lpstr>Слайд 1</vt:lpstr>
      <vt:lpstr>Слайд 2</vt:lpstr>
      <vt:lpstr>Слайд 3</vt:lpstr>
      <vt:lpstr>Слайд 4</vt:lpstr>
      <vt:lpstr>Слайд 5</vt:lpstr>
      <vt:lpstr>       Сентябрь </vt:lpstr>
      <vt:lpstr>       Октябрь </vt:lpstr>
      <vt:lpstr>Слайд 8</vt:lpstr>
      <vt:lpstr>  Февраль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      Май </vt:lpstr>
      <vt:lpstr>    Лист рассогласования  Раздел «Региональные и школьные конференции» </vt:lpstr>
      <vt:lpstr>Областной конкурс  учебно-исследовательских работ  «Детские исследования – великим открытиям»</vt:lpstr>
      <vt:lpstr>  Ежегодная внутрилицейская конференция исследовательских проектов на научно-исследовательской практике (1 – 14 июня) </vt:lpstr>
      <vt:lpstr>Слайд 22</vt:lpstr>
      <vt:lpstr>Участие лицеистов  ПЛИ ФГБОУ ВПО «ТГТУ» в интеллектуальных конкурсах </vt:lpstr>
      <vt:lpstr>Участие лицеистов  ПЛИ ФГБОУ ВПО «ТГТУ» в интеллектуальных  конкурсах </vt:lpstr>
      <vt:lpstr>Слайд 25</vt:lpstr>
      <vt:lpstr>Слайд 26</vt:lpstr>
      <vt:lpstr>Организационно-педагогическое направление</vt:lpstr>
      <vt:lpstr>Учебно-методическое направление</vt:lpstr>
      <vt:lpstr>Слайд 29</vt:lpstr>
      <vt:lpstr>Научно-исследовательское направление</vt:lpstr>
      <vt:lpstr>Слайд 31</vt:lpstr>
      <vt:lpstr>Профориентационное  направление </vt:lpstr>
      <vt:lpstr>Слайд 33</vt:lpstr>
      <vt:lpstr>День открытых дверей</vt:lpstr>
    </vt:vector>
  </TitlesOfParts>
  <Company>pli_tstu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Публичный отчет  2014-2015 уч.г. Политехнического лицея-интерната ФГБОУ ВПО «Тамбовский государственный технический университет» реализации программных мероприятий  в рамках  «Школьной  лиги  РОСНАНО» </dc:title>
  <dc:creator>user</dc:creator>
  <cp:lastModifiedBy>Елисеева О. Г.</cp:lastModifiedBy>
  <cp:revision>169</cp:revision>
  <dcterms:created xsi:type="dcterms:W3CDTF">2014-05-08T07:49:42Z</dcterms:created>
  <dcterms:modified xsi:type="dcterms:W3CDTF">2015-06-19T09:17:01Z</dcterms:modified>
</cp:coreProperties>
</file>