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Default Extension="sldx" ContentType="application/vnd.openxmlformats-officedocument.presentationml.slide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Default Extension="emf" ContentType="image/x-em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sldIdLst>
    <p:sldId id="280" r:id="rId2"/>
    <p:sldId id="257" r:id="rId3"/>
    <p:sldId id="258" r:id="rId4"/>
    <p:sldId id="259" r:id="rId5"/>
    <p:sldId id="281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82" r:id="rId19"/>
    <p:sldId id="283" r:id="rId20"/>
    <p:sldId id="273" r:id="rId21"/>
    <p:sldId id="274" r:id="rId22"/>
    <p:sldId id="284" r:id="rId23"/>
    <p:sldId id="275" r:id="rId24"/>
    <p:sldId id="285" r:id="rId25"/>
    <p:sldId id="276" r:id="rId26"/>
    <p:sldId id="277" r:id="rId27"/>
    <p:sldId id="278" r:id="rId28"/>
    <p:sldId id="297" r:id="rId29"/>
    <p:sldId id="299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8" r:id="rId4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510" y="33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image" Target="../media/image26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7AC6857-774A-46BA-B28A-D44B8101AD6E}" type="datetimeFigureOut">
              <a:rPr lang="ru-RU" smtClean="0"/>
              <a:pPr/>
              <a:t>12.05.2014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A34DAA7-4B54-407B-B7C7-6415F5B0966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7AC6857-774A-46BA-B28A-D44B8101AD6E}" type="datetimeFigureOut">
              <a:rPr lang="ru-RU" smtClean="0"/>
              <a:pPr/>
              <a:t>12.05.2014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A34DAA7-4B54-407B-B7C7-6415F5B0966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7AC6857-774A-46BA-B28A-D44B8101AD6E}" type="datetimeFigureOut">
              <a:rPr lang="ru-RU" smtClean="0"/>
              <a:pPr/>
              <a:t>12.05.2014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A34DAA7-4B54-407B-B7C7-6415F5B0966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7AC6857-774A-46BA-B28A-D44B8101AD6E}" type="datetimeFigureOut">
              <a:rPr lang="ru-RU" smtClean="0"/>
              <a:pPr/>
              <a:t>12.05.2014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A34DAA7-4B54-407B-B7C7-6415F5B0966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7AC6857-774A-46BA-B28A-D44B8101AD6E}" type="datetimeFigureOut">
              <a:rPr lang="ru-RU" smtClean="0"/>
              <a:pPr/>
              <a:t>12.05.2014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A34DAA7-4B54-407B-B7C7-6415F5B0966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7AC6857-774A-46BA-B28A-D44B8101AD6E}" type="datetimeFigureOut">
              <a:rPr lang="ru-RU" smtClean="0"/>
              <a:pPr/>
              <a:t>12.05.2014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A34DAA7-4B54-407B-B7C7-6415F5B0966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7AC6857-774A-46BA-B28A-D44B8101AD6E}" type="datetimeFigureOut">
              <a:rPr lang="ru-RU" smtClean="0"/>
              <a:pPr/>
              <a:t>12.05.2014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A34DAA7-4B54-407B-B7C7-6415F5B0966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7AC6857-774A-46BA-B28A-D44B8101AD6E}" type="datetimeFigureOut">
              <a:rPr lang="ru-RU" smtClean="0"/>
              <a:pPr/>
              <a:t>12.05.2014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A34DAA7-4B54-407B-B7C7-6415F5B0966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7AC6857-774A-46BA-B28A-D44B8101AD6E}" type="datetimeFigureOut">
              <a:rPr lang="ru-RU" smtClean="0"/>
              <a:pPr/>
              <a:t>12.05.2014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A34DAA7-4B54-407B-B7C7-6415F5B0966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7AC6857-774A-46BA-B28A-D44B8101AD6E}" type="datetimeFigureOut">
              <a:rPr lang="ru-RU" smtClean="0"/>
              <a:pPr/>
              <a:t>12.05.2014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A34DAA7-4B54-407B-B7C7-6415F5B0966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7AC6857-774A-46BA-B28A-D44B8101AD6E}" type="datetimeFigureOut">
              <a:rPr lang="ru-RU" smtClean="0"/>
              <a:pPr/>
              <a:t>12.05.2014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A34DAA7-4B54-407B-B7C7-6415F5B0966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D7AC6857-774A-46BA-B28A-D44B8101AD6E}" type="datetimeFigureOut">
              <a:rPr lang="ru-RU" smtClean="0"/>
              <a:pPr/>
              <a:t>12.05.2014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1A34DAA7-4B54-407B-B7C7-6415F5B0966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Microsoft_Office_PowerPoint1.sld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package" Target="../embeddings/______Microsoft_Office_PowerPoint3.sldx"/><Relationship Id="rId4" Type="http://schemas.openxmlformats.org/officeDocument/2006/relationships/package" Target="../embeddings/______Microsoft_Office_PowerPoint2.sldx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3357562"/>
            <a:ext cx="8229600" cy="11430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4" descr="ТГТУ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4" descr="ТГТУ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142976" y="142852"/>
            <a:ext cx="700092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Публичный отчет  2013-2014 учебного года </a:t>
            </a:r>
          </a:p>
          <a:p>
            <a:pPr algn="ctr"/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Политехнического лицея-интерната ФГБОУ ВПО «Тамбовский государственный технический университет» реализации программных мероприятий  в рамках  «Школьной  лиги  РОСНАНО»</a:t>
            </a:r>
            <a:endParaRPr lang="ru-RU" sz="2000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09.02.2014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День 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открытых дверей </a:t>
            </a: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ТГТУ</a:t>
            </a:r>
          </a:p>
          <a:p>
            <a:pPr>
              <a:buNone/>
            </a:pPr>
            <a:endParaRPr lang="ru-RU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Лицеисты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узнали, какие программы реализуются в ТГТУ: 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- общеобразовательная,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- среднего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профессионального образования,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- высшего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профессионального образования, -аспирантура и докторантура;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дополнительные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образовательные программы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-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программа двуязычной технологии обучения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-параллельное освоение двух основных образовательных</a:t>
            </a:r>
          </a:p>
        </p:txBody>
      </p:sp>
      <p:pic>
        <p:nvPicPr>
          <p:cNvPr id="3074" name="Picture 2" descr="D:\ФОТО КАТАЛОГ\2012-2013\день открытых дверей\IMG_94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0694" y="4286256"/>
            <a:ext cx="2500330" cy="2000240"/>
          </a:xfrm>
          <a:prstGeom prst="rect">
            <a:avLst/>
          </a:prstGeom>
          <a:noFill/>
        </p:spPr>
      </p:pic>
      <p:pic>
        <p:nvPicPr>
          <p:cNvPr id="3075" name="Picture 3" descr="D:\ФОТО КАТАЛОГ\2010-2011 учебный год\День студента в ТГТУ\PICT01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4414" y="4286256"/>
            <a:ext cx="2357454" cy="20717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  </a:t>
            </a: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17-20 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февраля 2014г. </a:t>
            </a: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buNone/>
            </a:pP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>
              <a:buNone/>
            </a:pP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Посещение 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базовых и выпускающих кафедр ФГБОУ ВПО «Тамбовский государственный технический университет»  выпускниками лицея.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ru-RU" sz="3600" b="1" i="1" dirty="0" smtClean="0">
                <a:solidFill>
                  <a:srgbClr val="002060"/>
                </a:solidFill>
              </a:rPr>
              <a:t>    </a:t>
            </a:r>
            <a:r>
              <a:rPr lang="ru-RU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17 </a:t>
            </a:r>
            <a:r>
              <a:rPr lang="ru-RU" sz="3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февраля </a:t>
            </a:r>
            <a:r>
              <a:rPr lang="ru-RU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buNone/>
            </a:pPr>
            <a:r>
              <a:rPr lang="ru-RU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Кафедра </a:t>
            </a:r>
            <a:r>
              <a:rPr lang="ru-RU" sz="3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"</a:t>
            </a:r>
            <a:r>
              <a:rPr lang="ru-RU" sz="3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Агроинженерия</a:t>
            </a:r>
            <a:r>
              <a:rPr lang="ru-RU" sz="3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"(базовая), </a:t>
            </a:r>
            <a:endParaRPr lang="ru-RU" sz="3600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Кафедра </a:t>
            </a:r>
            <a:r>
              <a:rPr lang="ru-RU" sz="3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"Эксплуатации автомобильного транспорта и </a:t>
            </a:r>
            <a:r>
              <a:rPr lang="ru-RU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автосервис»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Лицеисты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узнали, что в связи с развитием в Тамбовской области крупных сельскохозяйственных комплексов, требующих наличия высококвалифицированных кадров в 1981 г. была открыта подготовка специалистов по направлению "Механизация сельского хозяйства". Кафедра имеет филиал на базе Всероссийского научно-исследовательского и проектно-технологического института по использованию техники и нефтепродуктов в сельском хозяйстве (ГНУ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ВНИИТиН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). Научная работа кафедры ведется в соответствии с государственными программами по сельскому хозяйству в направлении совершенствования машин и оборудования в полеводстве и животноводстве и в улучшении эксплуатационных показателей мобильных энергетических средств. В июле 2013 г. по решению Ученого совета ФГБОУ ВПО "Тамбовский государственный технический университет" произошла реорганизация кафедры "Автомобильная и аграрная техника". В результате были созданы две новых кафедры: "Эксплуатации автомобильного транспорта и автосервис" и на базе ГНУ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ВНИИТиН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Россельхозакадемии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базовая кафедра "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Агроинженерия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".</a:t>
            </a:r>
          </a:p>
          <a:p>
            <a:endParaRPr lang="ru-RU" dirty="0"/>
          </a:p>
        </p:txBody>
      </p:sp>
      <p:pic>
        <p:nvPicPr>
          <p:cNvPr id="4098" name="Picture 2" descr="D:\Ломакина\РОСНАНО\отчет роснано\Посещение кафедр ТГТУ\DSC010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4143380"/>
            <a:ext cx="1785950" cy="2214578"/>
          </a:xfrm>
          <a:prstGeom prst="rect">
            <a:avLst/>
          </a:prstGeom>
          <a:noFill/>
        </p:spPr>
      </p:pic>
      <p:pic>
        <p:nvPicPr>
          <p:cNvPr id="4100" name="Picture 4" descr="D:\Ломакина\РОСНАНО\отчет роснано\Посещение кафедр ТГТУ\DSC0107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29322" y="4143380"/>
            <a:ext cx="2428892" cy="1785951"/>
          </a:xfrm>
          <a:prstGeom prst="rect">
            <a:avLst/>
          </a:prstGeom>
          <a:noFill/>
        </p:spPr>
      </p:pic>
      <p:pic>
        <p:nvPicPr>
          <p:cNvPr id="4101" name="Picture 5" descr="D:\Ломакина\РОСНАНО\отчет роснано\Посещение кафедр ТГТУ\DSC0109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86050" y="4214818"/>
            <a:ext cx="2786082" cy="20002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3970218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ru-RU" dirty="0" smtClean="0"/>
              <a:t>    </a:t>
            </a:r>
            <a:r>
              <a:rPr lang="ru-RU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18 </a:t>
            </a:r>
            <a:r>
              <a:rPr lang="ru-RU" sz="3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февраля </a:t>
            </a:r>
            <a:r>
              <a:rPr lang="ru-RU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Кафедра </a:t>
            </a:r>
            <a:r>
              <a:rPr lang="ru-RU" sz="3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"Материалы и технология" (</a:t>
            </a:r>
            <a:r>
              <a:rPr lang="ru-RU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выпускающая)</a:t>
            </a:r>
          </a:p>
          <a:p>
            <a:pPr>
              <a:buNone/>
            </a:pPr>
            <a:endParaRPr lang="ru-RU" dirty="0" smtClean="0"/>
          </a:p>
          <a:p>
            <a:pPr algn="ctr">
              <a:buNone/>
            </a:pPr>
            <a:r>
              <a:rPr lang="ru-RU" dirty="0" smtClean="0"/>
              <a:t>    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Начало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ее организации было положено в 1962 г. В 1979 г. была создана  единая кафедра "Технология конструкционных материалов и материаловедение". Сформировалось новое научное направление кафедры - "Формирование структуры и свойств многокомпонентных порошковых сплавов". Налаживаются тесные научно-технические связи с предприятиями города и области: с заводами "Электроприбор", "Октябрь", "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Ревтруд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", Котовским заводом "Алмаз" и Мичуринским заводом "Прогресс". Создается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внутривузовская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научно-исследовательская лаборатория "Металлокерамика". С 1990 года Кафедра начала подготовку студентов специальности «Проектирование и технология радиоэлектронных средств» с технологической специализацией. В 2010 году организована подготовка по набору абитуриентов на новое направление подготовки бакалавров "Материаловедение и технологии материалов" по профилям "Материаловедение и технологии материалов в приборостроении, микро- и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наноносистемной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технике, медицинской технике" и "Материаловедение и технологии новых материалов". Выпускники магистратуры работают, в научно-исследовательских, проектных организациях и промышленных предприятиях, таких как ООО "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Тамбовсельхозтехпроект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", ФГУ "Эфир", ОАО "Электроприбор" и др. Выпускники кафедры пользуются спросом и за пределами Тамбовской области. </a:t>
            </a:r>
          </a:p>
          <a:p>
            <a:endParaRPr lang="ru-RU" dirty="0"/>
          </a:p>
        </p:txBody>
      </p:sp>
      <p:pic>
        <p:nvPicPr>
          <p:cNvPr id="5122" name="Picture 2" descr="D:\ФОТО КАТАЛОГ\2012-2013\семинар,день открытых дверей\2013-04-03\IMG_979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4071942"/>
            <a:ext cx="2357454" cy="1612995"/>
          </a:xfrm>
          <a:prstGeom prst="rect">
            <a:avLst/>
          </a:prstGeom>
          <a:noFill/>
        </p:spPr>
      </p:pic>
      <p:pic>
        <p:nvPicPr>
          <p:cNvPr id="5123" name="Picture 3" descr="D:\ФОТО КАТАЛОГ\2012-2013\семинар,день открытых дверей\2013-04-03\IMG_98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43174" y="4857760"/>
            <a:ext cx="2192597" cy="1500198"/>
          </a:xfrm>
          <a:prstGeom prst="rect">
            <a:avLst/>
          </a:prstGeom>
          <a:noFill/>
        </p:spPr>
      </p:pic>
      <p:pic>
        <p:nvPicPr>
          <p:cNvPr id="5124" name="Picture 4" descr="D:\ФОТО КАТАЛОГ\2012-2013\семинар,день открытых дверей\2013-04-03\IMG_98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28" y="4143380"/>
            <a:ext cx="1785950" cy="2143139"/>
          </a:xfrm>
          <a:prstGeom prst="rect">
            <a:avLst/>
          </a:prstGeom>
          <a:noFill/>
        </p:spPr>
      </p:pic>
      <p:pic>
        <p:nvPicPr>
          <p:cNvPr id="8" name="Picture 2" descr="D:\ФОТО КАТАЛОГ\2012-2013\семинар,день открытых дверей\2013-04-03\IMG_984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16" y="4071942"/>
            <a:ext cx="1785950" cy="21919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530352"/>
            <a:ext cx="8186766" cy="4113094"/>
          </a:xfrm>
        </p:spPr>
        <p:txBody>
          <a:bodyPr>
            <a:normAutofit fontScale="47500" lnSpcReduction="20000"/>
          </a:bodyPr>
          <a:lstStyle/>
          <a:p>
            <a:pPr>
              <a:buNone/>
            </a:pPr>
            <a:r>
              <a:rPr lang="ru-RU" sz="3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19 </a:t>
            </a:r>
            <a:r>
              <a:rPr lang="ru-RU" sz="3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февраля </a:t>
            </a:r>
            <a:r>
              <a:rPr lang="ru-RU" sz="3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Кафедра </a:t>
            </a:r>
            <a:r>
              <a:rPr lang="ru-RU" sz="3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"Техника и технологии производства </a:t>
            </a:r>
            <a:r>
              <a:rPr lang="ru-RU" sz="3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нанопродуктов</a:t>
            </a:r>
            <a:r>
              <a:rPr lang="ru-RU" sz="3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"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Начиная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 1969 г. и по настоящее время на кафедре ведутся исследования в области истории техники. В 1968 году начались систематические исследования гидродинамики и теплообмена в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псевдоожиженном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слое, конструирование аппаратов с дисперсной фазой. Исследования проводились по координационному плану АН СССР. Результаты проведенных исследований докладывались на Всемирных совещаниях и конгрессах в Токио, Торонто, Праге, Минске, Москве, опубликованы в центральной печати и защищены авторскими свидетельствами. С 1981 по 1994 г. научные исследования проводились по теме: "Создание непрерывных процессов дозирования, смешения, измельчения, классификации, совмещенных процессов при переработки сыпучих материалов с использованием электромагнитных полей". Тематика научной работы входила в координационный план АН СССР по направлению "Теоретические основы химической технологии". С 1994 по апрель 2003 кафедра занимается изучением вопросов гидродинамики в центробежных полях. С апреля 2003 года совместно с сотрудниками Тамбовского АО "Комсомолец" в течение длительного времени проводятся совместные исследования и проектные разработки по совершенствованию технологии изготовления химического и другого крупногабаритного оборудования из биметаллических материалов. В 2003 г. по инициативе администрации Тамбовской области с целью обеспечения поддержки инновационной деятельности в регионе на базе кафедры ТТМП был создан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инновационно-технологический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центр машиностроения (ИТЦМ). Учредителями ИТЦМ выступил ТГТУ  и ОАО "Тамбовский завод "Комсомолец" им. Н. С. Артёмова" Одним из наиболее успешных проектов является проект по созданию оборудования для производства углеродных многослойных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нанотрубок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методом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газофазного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химического осаждения (каталитический пиролиз) углеводородов.</a:t>
            </a:r>
          </a:p>
          <a:p>
            <a:endParaRPr lang="ru-RU" dirty="0"/>
          </a:p>
        </p:txBody>
      </p:sp>
      <p:pic>
        <p:nvPicPr>
          <p:cNvPr id="6147" name="Picture 3" descr="F:\103MSDCF\DSC011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4143380"/>
            <a:ext cx="2500330" cy="2071702"/>
          </a:xfrm>
          <a:prstGeom prst="rect">
            <a:avLst/>
          </a:prstGeom>
          <a:noFill/>
        </p:spPr>
      </p:pic>
      <p:pic>
        <p:nvPicPr>
          <p:cNvPr id="6148" name="Picture 4" descr="F:\103MSDCF\DSC0116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86116" y="4357694"/>
            <a:ext cx="2651335" cy="1837240"/>
          </a:xfrm>
          <a:prstGeom prst="rect">
            <a:avLst/>
          </a:prstGeom>
          <a:noFill/>
        </p:spPr>
      </p:pic>
      <p:pic>
        <p:nvPicPr>
          <p:cNvPr id="6149" name="Picture 5" descr="F:\103MSDCF\DSC0118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3636" y="4143380"/>
            <a:ext cx="2643206" cy="20002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20 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февраля </a:t>
            </a: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Кафедра 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"Управление качеством и сертификация</a:t>
            </a: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Основана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в июле 1992 года. В настоящее время кафедра ведет подготовку специалистов по следующим направлениям и специальностям: "Стандартизация и сертификация" (подготовка инженеров), "Управление качеством" (подготовка инженеров-менеджеров), "Метрология, стандартизация, сертификация" (подготовка бакалавров и магистров). Кафедра  имеет лекционную аудиторию, 2 класса персональных компьютеров, 5 учебных лабораторий, студенческое конструкторское бюро, учебно-исследовательскую лабораторию по испытаниям и сертификации, две учебно-исследовательские проблемные лаборатории по теплофизическим исследованиям, теплофизическую учебно-научную интернет-лабораторию с удаленным доступом к измерительным установкам. На кафедре располагается Отдел управления качеством ТГТУ.  Студенты могут начать работать над дипломным проектом уже с первого-второго курсов. Поставленная руководителем задача рассматривается с точек зрения метрологии, математического моделирования, технического регулирования, электроники, инструментов и методов управления качеством и других изучаемых в процессе обучения предметов. Высококвалифицированный профессорско-преподавательский состав кафедры, наличие современного испытательного и измерительного оборудования, прекрасно оснащенный вычислительный центр кафедры являются основой для выпуска конкурентоспособных специалистов. </a:t>
            </a:r>
          </a:p>
          <a:p>
            <a:pPr>
              <a:buNone/>
            </a:pP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12290" name="Picture 2" descr="D:\ФОТО КАТАЛОГ\2013-2014\P102026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4357694"/>
            <a:ext cx="2000232" cy="1743068"/>
          </a:xfrm>
          <a:prstGeom prst="rect">
            <a:avLst/>
          </a:prstGeom>
          <a:noFill/>
        </p:spPr>
      </p:pic>
      <p:pic>
        <p:nvPicPr>
          <p:cNvPr id="12291" name="Picture 3" descr="D:\ФОТО КАТАЛОГ\2013-2014\P108097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14612" y="4572008"/>
            <a:ext cx="1968514" cy="1714512"/>
          </a:xfrm>
          <a:prstGeom prst="rect">
            <a:avLst/>
          </a:prstGeom>
          <a:noFill/>
        </p:spPr>
      </p:pic>
      <p:pic>
        <p:nvPicPr>
          <p:cNvPr id="12292" name="Picture 4" descr="D:\ФОТО КАТАЛОГ\2013-2014\P108097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28" y="4071942"/>
            <a:ext cx="1671649" cy="1791053"/>
          </a:xfrm>
          <a:prstGeom prst="rect">
            <a:avLst/>
          </a:prstGeom>
          <a:noFill/>
        </p:spPr>
      </p:pic>
      <p:pic>
        <p:nvPicPr>
          <p:cNvPr id="12293" name="Picture 5" descr="D:\ФОТО КАТАЛОГ\2013-2014\P108097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16" y="4357694"/>
            <a:ext cx="1714512" cy="19223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ru-RU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21 февраля 2014г</a:t>
            </a:r>
            <a:r>
              <a:rPr lang="ru-RU" sz="3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36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Психолого</a:t>
            </a:r>
            <a:r>
              <a:rPr lang="ru-RU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– педагогическое тестирование «Профессиональные предпочтения» (11 классы</a:t>
            </a:r>
            <a:r>
              <a:rPr lang="ru-RU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>
              <a:buNone/>
            </a:pPr>
            <a:endParaRPr lang="ru-RU" sz="2900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      Цель</a:t>
            </a:r>
            <a:r>
              <a:rPr lang="ru-RU" sz="2900" dirty="0">
                <a:latin typeface="Times New Roman" pitchFamily="18" charset="0"/>
                <a:cs typeface="Times New Roman" pitchFamily="18" charset="0"/>
              </a:rPr>
              <a:t>: определение ведущих видов деятельности, к которым склонны испытуемые.                                                                                                                                                          </a:t>
            </a:r>
          </a:p>
          <a:p>
            <a:pPr>
              <a:buNone/>
            </a:pP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      Дата </a:t>
            </a:r>
            <a:r>
              <a:rPr lang="ru-RU" sz="2900" dirty="0">
                <a:latin typeface="Times New Roman" pitchFamily="18" charset="0"/>
                <a:cs typeface="Times New Roman" pitchFamily="18" charset="0"/>
              </a:rPr>
              <a:t>исследования: февраль 2014 года.</a:t>
            </a:r>
          </a:p>
          <a:p>
            <a:pPr>
              <a:buNone/>
            </a:pP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      Объект </a:t>
            </a:r>
            <a:r>
              <a:rPr lang="ru-RU" sz="2900" dirty="0">
                <a:latin typeface="Times New Roman" pitchFamily="18" charset="0"/>
                <a:cs typeface="Times New Roman" pitchFamily="18" charset="0"/>
              </a:rPr>
              <a:t>исследования: Объектом исследования являлись учащиеся 11-х классов – 44 </a:t>
            </a: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  человека</a:t>
            </a:r>
            <a:r>
              <a:rPr lang="ru-RU" sz="2900" dirty="0">
                <a:latin typeface="Times New Roman" pitchFamily="18" charset="0"/>
                <a:cs typeface="Times New Roman" pitchFamily="18" charset="0"/>
              </a:rPr>
              <a:t>. Из них: 26 мальчиков и 18 девочек.</a:t>
            </a:r>
          </a:p>
          <a:p>
            <a:pPr>
              <a:buNone/>
            </a:pP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      Методика </a:t>
            </a:r>
            <a:r>
              <a:rPr lang="ru-RU" sz="2900" dirty="0">
                <a:latin typeface="Times New Roman" pitchFamily="18" charset="0"/>
                <a:cs typeface="Times New Roman" pitchFamily="18" charset="0"/>
              </a:rPr>
              <a:t>и процедура исследования: Использовалась методика </a:t>
            </a:r>
            <a:r>
              <a:rPr lang="ru-RU" sz="2900" dirty="0" err="1">
                <a:latin typeface="Times New Roman" pitchFamily="18" charset="0"/>
                <a:cs typeface="Times New Roman" pitchFamily="18" charset="0"/>
              </a:rPr>
              <a:t>Голомштока</a:t>
            </a:r>
            <a:r>
              <a:rPr lang="ru-RU" sz="2900" dirty="0">
                <a:latin typeface="Times New Roman" pitchFamily="18" charset="0"/>
                <a:cs typeface="Times New Roman" pitchFamily="18" charset="0"/>
              </a:rPr>
              <a:t> «Карта интересов», диагностирующая 29 сфер интересов школьников. </a:t>
            </a:r>
            <a:endParaRPr lang="ru-RU" sz="29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900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      Анализ </a:t>
            </a:r>
            <a:r>
              <a:rPr lang="ru-RU" sz="2900" dirty="0">
                <a:latin typeface="Times New Roman" pitchFamily="18" charset="0"/>
                <a:cs typeface="Times New Roman" pitchFamily="18" charset="0"/>
              </a:rPr>
              <a:t>результатов показал, что большинство обследованных мальчиков проявляет выраженный интерес к физкультуре и спорту (39%), к техническим военным специальностям (34%).  Многие школьники проявляют интерес к строительству (по 20%), технике (18%), физике, авиации и морскому делу, иностранным языкам (по 16%), транспорту, (11%), экономике (9%).  Отдельные учащиеся интересуются математикой,(7%), </a:t>
            </a:r>
            <a:r>
              <a:rPr lang="ru-RU" sz="2900" dirty="0" err="1">
                <a:latin typeface="Times New Roman" pitchFamily="18" charset="0"/>
                <a:cs typeface="Times New Roman" pitchFamily="18" charset="0"/>
              </a:rPr>
              <a:t>электро</a:t>
            </a:r>
            <a:r>
              <a:rPr lang="ru-RU" sz="2900" dirty="0">
                <a:latin typeface="Times New Roman" pitchFamily="18" charset="0"/>
                <a:cs typeface="Times New Roman" pitchFamily="18" charset="0"/>
              </a:rPr>
              <a:t>- и радиотехникой, (5%). Выявленные интересы соответствуют профилю обучения. </a:t>
            </a:r>
          </a:p>
          <a:p>
            <a:pPr>
              <a:buNone/>
            </a:pPr>
            <a:r>
              <a:rPr lang="ru-RU" dirty="0"/>
              <a:t>  </a:t>
            </a:r>
          </a:p>
          <a:p>
            <a:endParaRPr lang="ru-RU" dirty="0"/>
          </a:p>
          <a:p>
            <a:endParaRPr lang="ru-RU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buNone/>
            </a:pPr>
            <a:endParaRPr lang="ru-RU" dirty="0"/>
          </a:p>
          <a:p>
            <a:pPr>
              <a:buNone/>
            </a:pP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21 февраля 2014г. </a:t>
            </a: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Занятия 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«Школе молодого инженера» (10 классы). </a:t>
            </a:r>
            <a:endParaRPr lang="ru-RU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dirty="0" smtClean="0"/>
              <a:t>   	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рамках проекта реализуются дополнительные образовательные программы: «Инженерно-техническое творчество», «Основы 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учебно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– исследовательской  деятельности»- для учащихся  10 классов,  «Профессиональное  самоопределение  старшеклассников» - для учащихся 11 классов.  На занятиях школы обучающиеся 10-х классов определили  темы  работ  научно-исследовательской практики, которая является логическим продолжением   занятий  по инженерно-техническому творчеству, основам 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учебно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– исследовательской  деятельности.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Титульные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листы презентаций некоторых исследовательских работ обучающихся</a:t>
            </a:r>
          </a:p>
          <a:p>
            <a:endParaRPr lang="ru-RU" dirty="0"/>
          </a:p>
        </p:txBody>
      </p:sp>
      <p:pic>
        <p:nvPicPr>
          <p:cNvPr id="7170" name="Picture 2" descr="D:\ФОТО КАТАЛОГ\Кафедра НМТ\PC1500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4214818"/>
            <a:ext cx="2928958" cy="197538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500042"/>
            <a:ext cx="8258204" cy="6000792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ru-RU" sz="57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Апрель </a:t>
            </a:r>
          </a:p>
          <a:p>
            <a:pPr>
              <a:buNone/>
            </a:pP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16.04.2014 - День школьной интеграции.</a:t>
            </a:r>
          </a:p>
          <a:p>
            <a:pPr>
              <a:buNone/>
            </a:pPr>
            <a:endParaRPr lang="ru-RU" sz="29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29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Внутрилицейский</a:t>
            </a:r>
            <a:r>
              <a:rPr lang="ru-RU" sz="29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научно - практический </a:t>
            </a:r>
          </a:p>
          <a:p>
            <a:pPr algn="ctr">
              <a:buNone/>
            </a:pPr>
            <a:r>
              <a:rPr lang="ru-RU" sz="29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семинар</a:t>
            </a:r>
            <a:r>
              <a:rPr lang="ru-RU" sz="2900" b="1" dirty="0" smtClean="0">
                <a:solidFill>
                  <a:srgbClr val="002060"/>
                </a:solidFill>
              </a:rPr>
              <a:t> </a:t>
            </a:r>
            <a:r>
              <a:rPr lang="ru-RU" sz="29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«Современные педагогические технологии в образовательном процессе».</a:t>
            </a:r>
            <a:r>
              <a:rPr lang="ru-RU" sz="29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buNone/>
            </a:pPr>
            <a:endParaRPr lang="ru-RU" sz="2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      Прошли  открытые уроки с использованием элементов модели  эвристического (</a:t>
            </a:r>
            <a:r>
              <a:rPr lang="ru-RU" sz="2600" dirty="0" err="1" smtClean="0">
                <a:latin typeface="Times New Roman" pitchFamily="18" charset="0"/>
                <a:cs typeface="Times New Roman" pitchFamily="18" charset="0"/>
              </a:rPr>
              <a:t>метапредметного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) «погружения» в проблему, когда  обучающиеся создают личные образовательные  продукты: (идеи, проблемы, гипотезы, версии, схемы, опыт, тексты и пр.). </a:t>
            </a:r>
          </a:p>
          <a:p>
            <a:pPr lvl="0">
              <a:buNone/>
            </a:pP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     Технология развития критического мышления. Методы работы с текстовыми источниками информации  на уроках физики. </a:t>
            </a:r>
            <a:r>
              <a:rPr lang="ru-RU" sz="2600" i="1" dirty="0" smtClean="0">
                <a:latin typeface="Times New Roman" pitchFamily="18" charset="0"/>
                <a:cs typeface="Times New Roman" pitchFamily="18" charset="0"/>
              </a:rPr>
              <a:t>Исаева О.В. – учитель физики Политехнического лицея-интерната,  к.х.н., доцент ТГТУ.</a:t>
            </a:r>
            <a:endParaRPr lang="ru-RU" sz="2600" dirty="0" smtClean="0">
              <a:latin typeface="Times New Roman" pitchFamily="18" charset="0"/>
              <a:cs typeface="Times New Roman" pitchFamily="18" charset="0"/>
            </a:endParaRPr>
          </a:p>
          <a:p>
            <a:pPr lvl="0">
              <a:buNone/>
            </a:pP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     Эвристическое   обучение  математике как средство развития творческих  способностей учащихся. </a:t>
            </a:r>
            <a:r>
              <a:rPr lang="ru-RU" sz="2600" i="1" dirty="0" err="1" smtClean="0">
                <a:latin typeface="Times New Roman" pitchFamily="18" charset="0"/>
                <a:cs typeface="Times New Roman" pitchFamily="18" charset="0"/>
              </a:rPr>
              <a:t>Милованова</a:t>
            </a:r>
            <a:r>
              <a:rPr lang="ru-RU" sz="2600" i="1" dirty="0" smtClean="0">
                <a:latin typeface="Times New Roman" pitchFamily="18" charset="0"/>
                <a:cs typeface="Times New Roman" pitchFamily="18" charset="0"/>
              </a:rPr>
              <a:t> Л.А. – учитель математики Политехнического лицея-интерната ТГТУ</a:t>
            </a:r>
            <a:r>
              <a:rPr lang="ru-RU" sz="2600" b="1" i="1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600" dirty="0" smtClean="0">
              <a:latin typeface="Times New Roman" pitchFamily="18" charset="0"/>
              <a:cs typeface="Times New Roman" pitchFamily="18" charset="0"/>
            </a:endParaRPr>
          </a:p>
          <a:p>
            <a:pPr lvl="0">
              <a:buNone/>
            </a:pP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     Интегративно-тематический подход в процессе духовно – нравственного воспитания  школьников на уроках русского языка и литературы. </a:t>
            </a:r>
            <a:r>
              <a:rPr lang="ru-RU" sz="2600" i="1" dirty="0" smtClean="0">
                <a:latin typeface="Times New Roman" pitchFamily="18" charset="0"/>
                <a:cs typeface="Times New Roman" pitchFamily="18" charset="0"/>
              </a:rPr>
              <a:t>Сорока О.В. – учитель русского языка и литературы Политехнического лицея-интерната ТГТУ</a:t>
            </a:r>
            <a:r>
              <a:rPr lang="ru-RU" sz="2600" b="1" i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6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  	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	В ходе семинара педагоги пришли к выводу: систематическое использование современных образовательных технологий на уроках на разных этапах изучения материала является эффективным средством активизации учебной деятельности школьников, повышения качества обучения, развития творческих способностей учащихся. </a:t>
            </a:r>
          </a:p>
          <a:p>
            <a:endParaRPr lang="ru-RU" dirty="0"/>
          </a:p>
        </p:txBody>
      </p:sp>
      <p:sp>
        <p:nvSpPr>
          <p:cNvPr id="8199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8198" name="Object 6"/>
          <p:cNvGraphicFramePr>
            <a:graphicFrameLocks noChangeAspect="1"/>
          </p:cNvGraphicFramePr>
          <p:nvPr/>
        </p:nvGraphicFramePr>
        <p:xfrm>
          <a:off x="5143504" y="2500306"/>
          <a:ext cx="3009889" cy="2252724"/>
        </p:xfrm>
        <a:graphic>
          <a:graphicData uri="http://schemas.openxmlformats.org/presentationml/2006/ole">
            <p:oleObj spid="_x0000_s8198" name="Слайд" r:id="rId3" imgW="4570530" imgH="3427543" progId="PowerPoint.Slide.12">
              <p:embed/>
            </p:oleObj>
          </a:graphicData>
        </a:graphic>
      </p:graphicFrame>
      <p:sp>
        <p:nvSpPr>
          <p:cNvPr id="8201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8200" name="Object 8"/>
          <p:cNvGraphicFramePr>
            <a:graphicFrameLocks noChangeAspect="1"/>
          </p:cNvGraphicFramePr>
          <p:nvPr/>
        </p:nvGraphicFramePr>
        <p:xfrm>
          <a:off x="500034" y="2786058"/>
          <a:ext cx="3079541" cy="2304854"/>
        </p:xfrm>
        <a:graphic>
          <a:graphicData uri="http://schemas.openxmlformats.org/presentationml/2006/ole">
            <p:oleObj spid="_x0000_s8200" name="Слайд" r:id="rId4" imgW="4570530" imgH="3427543" progId="PowerPoint.Slide.12">
              <p:embed/>
            </p:oleObj>
          </a:graphicData>
        </a:graphic>
      </p:graphicFrame>
      <p:sp>
        <p:nvSpPr>
          <p:cNvPr id="8203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8202" name="Object 10"/>
          <p:cNvGraphicFramePr>
            <a:graphicFrameLocks noChangeAspect="1"/>
          </p:cNvGraphicFramePr>
          <p:nvPr/>
        </p:nvGraphicFramePr>
        <p:xfrm>
          <a:off x="3571868" y="4357694"/>
          <a:ext cx="2481677" cy="1857388"/>
        </p:xfrm>
        <a:graphic>
          <a:graphicData uri="http://schemas.openxmlformats.org/presentationml/2006/ole">
            <p:oleObj spid="_x0000_s8202" name="Слайд" r:id="rId5" imgW="4570530" imgH="3427543" progId="PowerPoint.Slide.12">
              <p:embed/>
            </p:oleObj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357166"/>
            <a:ext cx="7829576" cy="3714776"/>
          </a:xfrm>
        </p:spPr>
        <p:txBody>
          <a:bodyPr>
            <a:normAutofit fontScale="70000" lnSpcReduction="20000"/>
          </a:bodyPr>
          <a:lstStyle/>
          <a:p>
            <a:pPr algn="ctr"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</a:p>
          <a:p>
            <a:pPr algn="ctr">
              <a:buNone/>
            </a:pPr>
            <a:r>
              <a:rPr lang="ru-RU" sz="3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Политехнический </a:t>
            </a:r>
            <a:r>
              <a:rPr lang="ru-RU" sz="3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лицей – интернат  ТГТУ является структурным подразделением федерального государственного бюджетного образовательного учреждения высшего профессионального образования «Тамбовский государственный технический университет», входит в систему непрерывного образования университета. Лицей реализует основные образовательные   программы среднего общего образования,  осуществляет профильную   подготовку по инженерно-техническому и технико-экономическому направлениям. </a:t>
            </a:r>
          </a:p>
          <a:p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4071942"/>
            <a:ext cx="2786082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 descr="C:\Users\user\Desktop\фото для лицея\ПЛИ 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5357818" y="4000504"/>
            <a:ext cx="3095625" cy="21717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714356"/>
            <a:ext cx="8115328" cy="1285884"/>
          </a:xfrm>
        </p:spPr>
        <p:txBody>
          <a:bodyPr>
            <a:normAutofit fontScale="90000"/>
          </a:bodyPr>
          <a:lstStyle/>
          <a:p>
            <a:pPr algn="l"/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4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4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Май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71472" y="1643050"/>
            <a:ext cx="8115328" cy="3075254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dirty="0" smtClean="0"/>
              <a:t> 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Подведение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итогов года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Планируется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15-17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мая 2014г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  участие в научно-практическом семинаре для директоров школ-участниц и школ-партнёров:  «Образовательная программа Школьной лиги РОСНАНО: вызовы и решения».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357166"/>
            <a:ext cx="8183880" cy="178595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Лист рассогласования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Раздел «Региональные и школьные конференции»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1785926"/>
            <a:ext cx="8183880" cy="4071966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ru-RU" dirty="0" smtClean="0"/>
              <a:t>    	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соответствии с календарем областных массовых мероприятий с учащимися, в целях выявления и поддержки способных и одаренных учащихся в области изучения научно-технических, гуманитарных дисциплин и исследовательской деятельности, в период с 27 января по 12 апреля 2014 года на базе Политехнического лицея интерната проведен </a:t>
            </a:r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Областной </a:t>
            </a:r>
            <a:r>
              <a:rPr lang="ru-RU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конкурс учебно-исследовательских работ «Детские исследования – великим открытиям». </a:t>
            </a:r>
            <a:endParaRPr lang="ru-RU" b="1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	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конкурсе приняли участие 35 учащихся из образовательных организаций 11 территорий области: 9 районов (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Гавриловский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Мичуринский, Мордовский, Никифоровский, Петровский,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Ржаксинский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Староюрьевский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Тамбовский, Токарёвский), 2 городов (Моршанск, Рассказово). 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	Дипломы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управления образования и науки области победителей конкурса в направлениях «Математика», «Физика», «Экономика и бизнес», «Техника и технология» получили 4 обучающихся. Дипломы призеров конкурса 11 обучающихся.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357166"/>
            <a:ext cx="8183880" cy="1571636"/>
          </a:xfrm>
        </p:spPr>
        <p:txBody>
          <a:bodyPr>
            <a:noAutofit/>
          </a:bodyPr>
          <a:lstStyle/>
          <a:p>
            <a:r>
              <a:rPr lang="ru-RU" sz="28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Областной конкурс учебно-исследовательских работ «Детские исследования – великим открытиям»</a:t>
            </a:r>
            <a:endParaRPr lang="ru-RU" sz="2800" dirty="0"/>
          </a:p>
        </p:txBody>
      </p:sp>
      <p:pic>
        <p:nvPicPr>
          <p:cNvPr id="4" name="Содержимое 3" descr="DSC00864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714348" y="3071810"/>
            <a:ext cx="3429024" cy="2714644"/>
          </a:xfrm>
        </p:spPr>
      </p:pic>
      <p:pic>
        <p:nvPicPr>
          <p:cNvPr id="8" name="Содержимое 7" descr="DSC00923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429124" y="1928802"/>
            <a:ext cx="3786214" cy="2839661"/>
          </a:xfr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5613292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В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соответствии с календарем областных массовых мероприятий с учащимися 7 мая 2014 года в рамках совместной деятельности Регионального центра для одаренных детей и молодежи при ФГБОУ ВПО «ТГТУ» на базе структурного подразделения Политехнический лицей-интернат и  ТОГБОУ ДОД «Центр развития  творчества детей и  юношества» состоялся </a:t>
            </a:r>
            <a:r>
              <a:rPr lang="ru-RU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научно-познавательный, практико-ориентированный семинар «Яркие краски НАНОМИРА»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Цель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семинара – популяризация знаний среди школьников 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нанотехнологиях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   об  их применении и перспективах развития.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В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ходе проведения семинара участники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получили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представление об  истории возникновения, современных  достижениях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нанотехнологий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и наиболее перспективных областях  их использования и развития; познакомились с наукоемким производственным оборудованием ФГБОУ ВПО «ТГТУ» в области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нанотехнологий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; приобрели реальные практические  навыки проектно-исследовательской  деятельности  в области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нанотехнологий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428604"/>
            <a:ext cx="8183880" cy="1051560"/>
          </a:xfrm>
        </p:spPr>
        <p:txBody>
          <a:bodyPr>
            <a:normAutofit fontScale="90000"/>
          </a:bodyPr>
          <a:lstStyle/>
          <a:p>
            <a:r>
              <a:rPr lang="ru-RU" sz="28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Научно-познавательный, практико-ориентированный семинар «Яркие краски НАНОМИРА»</a:t>
            </a:r>
            <a:endParaRPr lang="ru-RU" sz="2800" dirty="0"/>
          </a:p>
        </p:txBody>
      </p:sp>
      <p:pic>
        <p:nvPicPr>
          <p:cNvPr id="6" name="Содержимое 5" descr="DSC0112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71472" y="2000240"/>
            <a:ext cx="3932238" cy="2949179"/>
          </a:xfrm>
        </p:spPr>
      </p:pic>
      <p:pic>
        <p:nvPicPr>
          <p:cNvPr id="9" name="Содержимое 8" descr="DSC01140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572000" y="1428736"/>
            <a:ext cx="3932238" cy="2949179"/>
          </a:xfrm>
        </p:spPr>
      </p:pic>
      <p:pic>
        <p:nvPicPr>
          <p:cNvPr id="11266" name="Picture 2" descr="F:\103MSDCF\DSC0123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6248" y="3786190"/>
            <a:ext cx="3286148" cy="24288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500042"/>
            <a:ext cx="8183880" cy="1785950"/>
          </a:xfrm>
        </p:spPr>
        <p:txBody>
          <a:bodyPr>
            <a:normAutofit fontScale="90000"/>
          </a:bodyPr>
          <a:lstStyle/>
          <a:p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700" dirty="0"/>
              <a:t/>
            </a:r>
            <a:br>
              <a:rPr lang="ru-RU" sz="2700" dirty="0"/>
            </a:br>
            <a:r>
              <a:rPr lang="ru-RU" sz="27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Ежегодная </a:t>
            </a:r>
            <a:r>
              <a:rPr lang="ru-RU" sz="27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внутрилицейская</a:t>
            </a:r>
            <a:r>
              <a:rPr lang="ru-RU" sz="27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конференция исследовательских проектов на научно-исследовательской практике (1-14июня</a:t>
            </a:r>
            <a:r>
              <a:rPr lang="ru-RU" sz="27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2000240"/>
            <a:ext cx="8183880" cy="4214842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ru-RU" dirty="0" smtClean="0"/>
              <a:t>   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Для  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закрепления теоретических инновационных приемов и методик в  практические навыки по совершенствованию творческого потенциала ежегодно в июне в течение двух недель для обучающихся 10 классов организуется научно-исследовательская практика (НИП). Направление и содержание итоговой учебно-исследовательской работы определяется учащимся совместно с научным руководителем. При выборе темы учитываются приоритетные направления стратегии развития лицея, индивидуальные интересы учащегося и педагога.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НИП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интегрирует инновации кафедр Политехнического лицея в банк данных для организации информационной технологии творчества, дифференцированной по направлениям кафедр. Отчеты по практике оформляются в соответствие со стандартами и правилами ЕСКД, включают информационный анализ и творческий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синтез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инновационных задач, реализующих цели, сформированных в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виде  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аннотаций   и   выводов,   актуальности   и   эффективности,   с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представлением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списка литературы.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  </a:t>
            </a:r>
            <a:r>
              <a:rPr lang="ru-RU" b="1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Учебно</a:t>
            </a:r>
            <a:r>
              <a:rPr lang="ru-RU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– исследовательские работы обучающиеся  защищают на итоговой практической конференции.</a:t>
            </a:r>
          </a:p>
          <a:p>
            <a:endParaRPr lang="ru-RU" dirty="0"/>
          </a:p>
        </p:txBody>
      </p:sp>
      <p:pic>
        <p:nvPicPr>
          <p:cNvPr id="43009" name="Picture 1" descr="D:\ФОТО КАТАЛОГ\УНИО Диво\S70003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2643182"/>
            <a:ext cx="2786082" cy="2214578"/>
          </a:xfrm>
          <a:prstGeom prst="rect">
            <a:avLst/>
          </a:prstGeom>
          <a:noFill/>
        </p:spPr>
      </p:pic>
      <p:pic>
        <p:nvPicPr>
          <p:cNvPr id="43010" name="Picture 2" descr="D:\ФОТО КАТАЛОГ\УНИО Диво\S70003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4810" y="2428868"/>
            <a:ext cx="3690942" cy="276820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357166"/>
            <a:ext cx="8183880" cy="1643074"/>
          </a:xfrm>
        </p:spPr>
        <p:txBody>
          <a:bodyPr>
            <a:normAutofit/>
          </a:bodyPr>
          <a:lstStyle/>
          <a:p>
            <a:r>
              <a:rPr lang="ru-RU" sz="31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Участие лицеистов  ПЛИ ФГБОУ ВПО «ТГТУ» в интеллектуальных  конкурсах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500034" y="1571612"/>
          <a:ext cx="7927302" cy="429158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924000"/>
                <a:gridCol w="4003302"/>
              </a:tblGrid>
              <a:tr h="3240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/>
                        <a:t>Наименование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/>
                        <a:t>конкурса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kumimoji="0" lang="ru-RU" sz="1200" kern="1200" dirty="0" smtClean="0"/>
                        <a:t>Кол-во участников, победителей и призёров</a:t>
                      </a:r>
                    </a:p>
                    <a:p>
                      <a:endParaRPr kumimoji="0" lang="ru-RU" sz="1200" kern="1200" dirty="0" smtClean="0"/>
                    </a:p>
                    <a:p>
                      <a:endParaRPr kumimoji="0" lang="ru-RU" sz="1200" b="1" i="1" kern="1200" dirty="0" smtClean="0">
                        <a:solidFill>
                          <a:schemeClr val="lt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141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100" dirty="0">
                          <a:latin typeface="Times New Roman" pitchFamily="18" charset="0"/>
                          <a:cs typeface="Times New Roman" pitchFamily="18" charset="0"/>
                        </a:rPr>
                        <a:t>Областная открытая научно-практическая конференция «Грани творчества»</a:t>
                      </a:r>
                      <a:endParaRPr lang="ru-RU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i="1" dirty="0">
                          <a:latin typeface="Times New Roman"/>
                          <a:ea typeface="Calibri"/>
                          <a:cs typeface="Times New Roman"/>
                        </a:rPr>
                        <a:t>Участвовало 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i="1" dirty="0">
                          <a:latin typeface="Times New Roman"/>
                          <a:ea typeface="Calibri"/>
                          <a:cs typeface="Times New Roman"/>
                        </a:rPr>
                        <a:t>работ  </a:t>
                      </a: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12 ;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2победителя (номинация «Физика»); 6 призеров (номинации «Литература», «Математика», «Методика и техника»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5635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100" dirty="0">
                          <a:latin typeface="Times New Roman" pitchFamily="18" charset="0"/>
                          <a:cs typeface="Times New Roman" pitchFamily="18" charset="0"/>
                        </a:rPr>
                        <a:t>Областной конкурс исследовательских и творческих работ обучающихся «Первые шаги в науку»</a:t>
                      </a:r>
                      <a:endParaRPr lang="ru-RU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kumimoji="0" lang="ru-RU" sz="11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 победитель (в номинации «Физика», 1призер  в номинации «Математика»)</a:t>
                      </a:r>
                    </a:p>
                    <a:p>
                      <a:r>
                        <a:rPr kumimoji="0" lang="ru-RU" sz="11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6  финалистов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635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1000"/>
                        </a:spcAft>
                      </a:pPr>
                      <a:r>
                        <a:rPr lang="ru-RU" sz="1100" dirty="0">
                          <a:latin typeface="Times New Roman" pitchFamily="18" charset="0"/>
                          <a:cs typeface="Times New Roman" pitchFamily="18" charset="0"/>
                        </a:rPr>
                        <a:t>Региональная олимпиада ТГТУ для абитуриентов области «Творчество-основа развития региональной экономики»</a:t>
                      </a:r>
                      <a:endParaRPr lang="ru-RU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kumimoji="0" lang="ru-RU" sz="11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 победитель Номинация «Информационная безопасность автоматизированных систем»;</a:t>
                      </a:r>
                    </a:p>
                    <a:p>
                      <a:r>
                        <a:rPr kumimoji="0" lang="ru-RU" sz="11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 призера Номинация «Электроэнергетика и электротехника»;</a:t>
                      </a:r>
                    </a:p>
                    <a:p>
                      <a:r>
                        <a:rPr kumimoji="0" lang="ru-RU" sz="11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 победитель, 1 призер Номинация «Теплоэнергетика и теплотехника»;</a:t>
                      </a:r>
                      <a:r>
                        <a:rPr kumimoji="0" lang="ru-RU" sz="11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endParaRPr kumimoji="0" lang="ru-RU" sz="1100" kern="1200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kumimoji="0" lang="ru-RU" sz="11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 победитель</a:t>
                      </a:r>
                      <a:r>
                        <a:rPr kumimoji="0" lang="ru-RU" sz="11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1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Номинация «Конструирование и технология электронных средств»;</a:t>
                      </a:r>
                    </a:p>
                    <a:p>
                      <a:r>
                        <a:rPr kumimoji="0" lang="ru-RU" sz="11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</a:t>
                      </a:r>
                      <a:r>
                        <a:rPr kumimoji="0" lang="ru-RU" sz="11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1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победителя Номинация «Биотехнические системы и технологии»;</a:t>
                      </a:r>
                    </a:p>
                    <a:p>
                      <a:r>
                        <a:rPr kumimoji="0" lang="ru-RU" sz="11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 призер</a:t>
                      </a:r>
                      <a:r>
                        <a:rPr kumimoji="0" lang="ru-RU" sz="11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1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Номинация «Прикладная информатика в юриспруденции»;</a:t>
                      </a:r>
                    </a:p>
                    <a:p>
                      <a:r>
                        <a:rPr kumimoji="0" lang="ru-RU" sz="11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 победителя, 2 призера  Номинация «Строительство»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357166"/>
            <a:ext cx="8183880" cy="1643074"/>
          </a:xfrm>
        </p:spPr>
        <p:txBody>
          <a:bodyPr>
            <a:normAutofit/>
          </a:bodyPr>
          <a:lstStyle/>
          <a:p>
            <a:r>
              <a:rPr lang="ru-RU" sz="31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Участие лицеистов  ПЛИ ФГБОУ ВПО «ТГТУ» в интеллектуальных  конкурсах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500034" y="1571612"/>
          <a:ext cx="7927302" cy="398373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924000"/>
                <a:gridCol w="4003302"/>
              </a:tblGrid>
              <a:tr h="3240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/>
                        <a:t>Наименование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/>
                        <a:t>конкурса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kumimoji="0" lang="ru-RU" sz="1200" kern="1200" dirty="0" smtClean="0"/>
                        <a:t>Кол-во участников, победителей и призёров</a:t>
                      </a:r>
                    </a:p>
                    <a:p>
                      <a:endParaRPr kumimoji="0" lang="ru-RU" sz="1200" kern="1200" dirty="0" smtClean="0"/>
                    </a:p>
                    <a:p>
                      <a:endParaRPr kumimoji="0" lang="ru-RU" sz="1200" b="1" i="1" kern="1200" dirty="0" smtClean="0">
                        <a:solidFill>
                          <a:schemeClr val="lt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3436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100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Всероссийский конкурс исследовательских работ обучающихся «Юность, Наука, Культура»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100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1 (Диплом </a:t>
                      </a:r>
                      <a:r>
                        <a:rPr lang="en-US" sz="1600" dirty="0">
                          <a:latin typeface="Times New Roman"/>
                          <a:ea typeface="Calibri"/>
                          <a:cs typeface="Times New Roman"/>
                        </a:rPr>
                        <a:t>I</a:t>
                      </a: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 степени в номинации «Математика»)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141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Межрегиональная олимпиада школьников «Будущее инновационной России»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2 призера Номинация  «Физика»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4737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Олимпиада МИФИ </a:t>
                      </a:r>
                    </a:p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«</a:t>
                      </a:r>
                      <a:r>
                        <a:rPr lang="ru-RU" sz="1600" dirty="0" err="1">
                          <a:latin typeface="Times New Roman" pitchFamily="18" charset="0"/>
                          <a:cs typeface="Times New Roman" pitchFamily="18" charset="0"/>
                        </a:rPr>
                        <a:t>Физтех</a:t>
                      </a:r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 – 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2014»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 участник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635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Всероссийский конкурс школьных проектов «Система приоритетов» 2014г. Всероссийской программы «Лифт в будущее»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0" lang="ru-RU" sz="16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 участника в </a:t>
                      </a:r>
                    </a:p>
                    <a:p>
                      <a:pPr algn="l"/>
                      <a:r>
                        <a:rPr kumimoji="0" lang="ru-RU" sz="16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Направлениях: </a:t>
                      </a:r>
                      <a:r>
                        <a:rPr kumimoji="0" lang="ru-RU" sz="1600" i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«Экология и управление природопользованием»; «Инновационные промышленные технологии»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F:\DSCN836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1500174"/>
            <a:ext cx="2664229" cy="1870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9" descr="C:\Users\user\Desktop\102___12\IMG_156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8" y="1500174"/>
            <a:ext cx="3311525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1" descr="F:\DSCN837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86116" y="3071810"/>
            <a:ext cx="2089150" cy="280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642910" y="571480"/>
            <a:ext cx="55007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Победы во Всероссийских интеллектуальных конкурсах</a:t>
            </a:r>
            <a:endParaRPr lang="ru-RU" sz="28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85786" y="2357430"/>
            <a:ext cx="7643866" cy="3857652"/>
          </a:xfrm>
        </p:spPr>
        <p:txBody>
          <a:bodyPr>
            <a:normAutofit fontScale="70000" lnSpcReduction="20000"/>
          </a:bodyPr>
          <a:lstStyle/>
          <a:p>
            <a:pPr algn="ctr">
              <a:buNone/>
            </a:pPr>
            <a:r>
              <a:rPr lang="ru-RU" dirty="0" smtClean="0"/>
              <a:t>    </a:t>
            </a:r>
          </a:p>
          <a:p>
            <a:pPr algn="ctr">
              <a:buNone/>
            </a:pPr>
            <a:r>
              <a:rPr lang="ru-RU" dirty="0" smtClean="0"/>
              <a:t>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2012 года на базе университета формируется  Учебный ресурсный Центр  профильного инженерно – технического обучения школьников с преподаванием основ </a:t>
            </a:r>
            <a:r>
              <a:rPr lang="ru-RU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нанотехнологии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наноматериалов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 рамках среднего общего образовании. Деятельность Центра позволит  на этапе  профильного обучения обеспечить условия для осознанного выбора обучающимися дальнейшего образовательного маршрута в соответствии с их индивидуальными способностями и   интересами, в том числе в области </a:t>
            </a:r>
            <a:r>
              <a:rPr lang="ru-RU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нанотехнологий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для продолжения образования в профильных вузах и работы на предприятиях  </a:t>
            </a:r>
            <a:r>
              <a:rPr lang="ru-RU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наноиндустрии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dirty="0" smtClean="0"/>
              <a:t>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Политехнический лицей – интернат  	является ресурсным формированием Центра  профильного инженерно – технического обучения школьников. 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4" name="Picture 7" descr="C:\Users\user\Desktop\фото для лицея\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000100" y="571480"/>
            <a:ext cx="2857520" cy="2030412"/>
          </a:xfrm>
          <a:prstGeom prst="rect">
            <a:avLst/>
          </a:prstGeom>
          <a:noFill/>
        </p:spPr>
      </p:pic>
      <p:pic>
        <p:nvPicPr>
          <p:cNvPr id="5" name="Picture 8" descr="C:\Users\user\Desktop\фото для лицея\ПЛИ 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571480"/>
            <a:ext cx="3000396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5184664"/>
          </a:xfrm>
        </p:spPr>
        <p:txBody>
          <a:bodyPr/>
          <a:lstStyle/>
          <a:p>
            <a:pPr>
              <a:buNone/>
            </a:pPr>
            <a:r>
              <a:rPr lang="ru-RU" b="1" i="1" dirty="0" smtClean="0">
                <a:solidFill>
                  <a:srgbClr val="C00000"/>
                </a:solidFill>
              </a:rPr>
              <a:t>  </a:t>
            </a:r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Взаимодействие ФГБОУ ВПО «Тамбовский государственный технический университет»   и  Политехнического лицея – интерната ТГТУ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осуществляется по следующим  направлениям:</a:t>
            </a:r>
          </a:p>
          <a:p>
            <a:pPr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организационно-педагогическое;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учебно-методическое;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научно-методическое; </a:t>
            </a:r>
          </a:p>
          <a:p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профориентационное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642918"/>
            <a:ext cx="8183880" cy="857256"/>
          </a:xfrm>
        </p:spPr>
        <p:txBody>
          <a:bodyPr>
            <a:normAutofit/>
          </a:bodyPr>
          <a:lstStyle/>
          <a:p>
            <a:r>
              <a:rPr lang="ru-RU" sz="28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Организационно-педагогическое направление</a:t>
            </a:r>
            <a:endParaRPr lang="ru-RU" sz="2800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1928802"/>
            <a:ext cx="8183880" cy="4286280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представлено  высоким уровнем развития ресурсного обеспечения образовательного процесса в лицее. Использован вузовский принцип организации занятий -  звонковое расписание, парные   часы по учебным дисциплинам. В учебном процессе задействованы сотрудники 11 кафедр ТГТУ, из них – 2 доктора наук, 13 кандидатов наук, 7 имеют звание доцента. 2 – профессора. Обучение проводятся в учебных аудиториях  Технического университета, воспитанники лицея имеют доступ к библиотечным и Интернет-ресурсам университета, спортивным и культурно – массовым сооружениям.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Разработан комплекс мероприятий по выявлению способных и талантливых выпускников основных школ области, готовых к обучению в учреждении подобного вида и впоследствии к обучению в вузе. Это - вступительные испытания по профильным предметам (физика, математика) – май, июнь; участие в региональной олимпиаде ТГТУ «Творчество – основа региональной экономики» - декабрь, март; участие в региональном конкурсе ученических творческих работ «ДИВО». 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642918"/>
            <a:ext cx="8183880" cy="571504"/>
          </a:xfrm>
        </p:spPr>
        <p:txBody>
          <a:bodyPr>
            <a:normAutofit/>
          </a:bodyPr>
          <a:lstStyle/>
          <a:p>
            <a:r>
              <a:rPr lang="ru-RU" sz="2800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Учебно</a:t>
            </a:r>
            <a:r>
              <a:rPr lang="ru-RU" sz="28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–методическое направление</a:t>
            </a:r>
            <a:endParaRPr lang="ru-RU" sz="2800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1500174"/>
            <a:ext cx="8183880" cy="4429156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взаимодействия отражает деятельность по обновлению и адаптации содержания профильного обучения, дополнительного образования  в соответствии с особенностями избранной образовательной ориентации: инженерно-технический (профильные учебные предметы: математика, физика); технико-экономический (профильные учебные предметы: математика, физика, экономика) профили. Обучение проводится по типовым программам и по модифицированным учебным программам, разработанными  преподавателями лицея. В вариативной части учебного плана особую значимость имеет область знаний «Технология», куда включен спецкурс - черчение, конкретный для данного лицея, позволяющий осуществлять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допрофессиональную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подготовку. Учебным планом предусмотрена интегрированная  учебная программа - «Математика в экономике». </a:t>
            </a:r>
          </a:p>
          <a:p>
            <a:pPr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Совершенствуется содержательный и методический аспект программ дополнительного образования, которое представлено  интеллектуально-предметным направлением по профильным дисциплинам, техническим творчеством и культурологическим.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827474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dirty="0" smtClean="0"/>
              <a:t> 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 2014-2015 учебного года в рамках системы дополнительного образования для обучающихся лицея планируется реализация  дополнительных  образовательных программ: 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«Основы введения в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нанотехнологии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 с привлечением преподавателей лабораторной базы кафедры «Техника и технологии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нанопродуктов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ФГБОУ ВПО «Тамбовский государственный технический университет», 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«Основы робототехники» на базе кафедры «Управление качеством и сертификация» ТГТУ.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5541854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		 Направление предполагает также взаимодействие в совершенствовании методической работы педагогов, являющейся важным средством повышения профессионального мастерства.  Ежегодно на базе лицея проводятся методические семинары. </a:t>
            </a:r>
          </a:p>
          <a:p>
            <a:pPr>
              <a:buNone/>
            </a:pP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buNone/>
            </a:pP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    28 февраля 2014 года 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рамках совместной деятельности Регионального центра для одаренных детей и молодежи при ФГБОУ ВПО «ТГТУ»  и ТОГБОУ ДОД «Центр развития творчества детей и юношества» г. Тамбова на базе структурного подразделения Политехнический лицей – интернат ТГТУ </a:t>
            </a:r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состоялся  </a:t>
            </a:r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областной семинар – практикум «Одаренный педагог – одаренному ребенку». </a:t>
            </a:r>
          </a:p>
          <a:p>
            <a:pPr>
              <a:buNone/>
            </a:pPr>
            <a:endParaRPr lang="ru-RU" b="1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	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Цель семинара - выявление талантливых педагогов в сфере работы с одаренными детьми. </a:t>
            </a:r>
          </a:p>
          <a:p>
            <a:pPr>
              <a:buNone/>
            </a:pPr>
            <a:r>
              <a:rPr lang="ru-RU" smtClean="0">
                <a:latin typeface="Times New Roman" pitchFamily="18" charset="0"/>
                <a:cs typeface="Times New Roman" pitchFamily="18" charset="0"/>
              </a:rPr>
              <a:t>     В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семинаре приняли участие 38 педагогов из 17 районов Тамбовской области. Контингент участников семинара был представлен учителями - предметниками, психологами, методистами, педагогами дополнительного образования.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На семинаре  обсуждались  основы подготовки педагогов для работы с одаренными и талантливыми детьми, как за рубежом, так и в России, были сформулированы  методические рекомендации по работе с детьми, относящимися к данной группе.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642918"/>
            <a:ext cx="8183880" cy="2857520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В рамках семинара с педагогами была проведена деловая игра «Психологический портрет одаренного педагога». Её цель -  обобщение теоретических знаний о профессиональных и личностных качествах педагогов, работающих с одаренными детьми. В ходе игры  смоделирована ситуация «погружения» в обсуждаемую проблему.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Результат «погружения»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психологический портрет одаренного учителя, с  определением  личностных и профессиональных качеств, которые необходимы педагогу в работе с одаренными детьми.</a:t>
            </a:r>
          </a:p>
          <a:p>
            <a:endParaRPr lang="ru-RU" dirty="0"/>
          </a:p>
        </p:txBody>
      </p:sp>
      <p:pic>
        <p:nvPicPr>
          <p:cNvPr id="4" name="Picture 4" descr="D:\ФОТО КАТАЛОГ\2013-2014\Семинар\DSC008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3643314"/>
            <a:ext cx="2857520" cy="2143140"/>
          </a:xfrm>
          <a:prstGeom prst="rect">
            <a:avLst/>
          </a:prstGeom>
          <a:noFill/>
        </p:spPr>
      </p:pic>
      <p:pic>
        <p:nvPicPr>
          <p:cNvPr id="5" name="Picture 3" descr="D:\ФОТО КАТАЛОГ\2013-2014\Семинар\DSC008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69" y="3214686"/>
            <a:ext cx="2214578" cy="1524594"/>
          </a:xfrm>
          <a:prstGeom prst="rect">
            <a:avLst/>
          </a:prstGeom>
          <a:noFill/>
        </p:spPr>
      </p:pic>
      <p:pic>
        <p:nvPicPr>
          <p:cNvPr id="6" name="Picture 2" descr="D:\ФОТО КАТАЛОГ\2013-2014\Семинар\DSC0082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72198" y="3071810"/>
            <a:ext cx="2286016" cy="1680894"/>
          </a:xfrm>
          <a:prstGeom prst="rect">
            <a:avLst/>
          </a:prstGeom>
          <a:noFill/>
        </p:spPr>
      </p:pic>
      <p:pic>
        <p:nvPicPr>
          <p:cNvPr id="7" name="Picture 2" descr="D:\ФОТО КАТАЛОГ\2013-2014\Семинар\DSC0079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6314" y="4929198"/>
            <a:ext cx="2214578" cy="147638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428604"/>
            <a:ext cx="7969566" cy="857256"/>
          </a:xfrm>
        </p:spPr>
        <p:txBody>
          <a:bodyPr>
            <a:normAutofit/>
          </a:bodyPr>
          <a:lstStyle/>
          <a:p>
            <a:r>
              <a:rPr lang="ru-RU" sz="2800" i="1" dirty="0" smtClean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Научно-исследовательское направление</a:t>
            </a:r>
            <a:endParaRPr lang="ru-RU" sz="2800" i="1" dirty="0"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1500174"/>
            <a:ext cx="8183880" cy="3929090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Предполагает организацию  индивидуальной педагогической деятельности с  талантливыми детьми и молодежью через приобщение их к научно-исследовательской деятельности, научно-техническому творчеству, осуществление руководства учебно-исследовательскими работами обучающихся; публикации сборников научных статей и материалов.</a:t>
            </a:r>
          </a:p>
          <a:p>
            <a:pPr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Преподаватели технического университета, работающие в лицее,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осуществляют руководство учебно-исследовательскими работами обучающихся 10-х классов лицея, подготовленных к защите на научно-исследовательской практике. Ежегодно создается порядка 45 работ, Более трети из них участвует в интеллектуальных конкурсах.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428604"/>
            <a:ext cx="8183880" cy="6215106"/>
          </a:xfrm>
        </p:spPr>
        <p:txBody>
          <a:bodyPr>
            <a:normAutofit fontScale="40000" lnSpcReduction="20000"/>
          </a:bodyPr>
          <a:lstStyle/>
          <a:p>
            <a:pPr>
              <a:buNone/>
            </a:pPr>
            <a:r>
              <a:rPr lang="ru-RU" sz="35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Результаты образовательной деятельности лицея отражены в публикациях  сборников научных статей и материалов:</a:t>
            </a:r>
          </a:p>
          <a:p>
            <a:pPr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И.Б. Маренкова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директор ПЛИ ФГБОУ ВПО «Тамбовский государственный технический университет»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Из опыта образовательного учреждения по формированию системы выявления и поддержки талантливой молодежи в условиях интеграции с высшей школой (статья).  «Совершенствование работы с одаренными детьми в условиях реализации концепции общенациональной системы выявления  и развития молодых талантов», г. Тамбов,  Сборник статей  Региональной межведомственной НПК,  ТОГБОУ ДОД «Центр развития творчества детей и юношества», 2013г., С.38-53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Конкурс учебно-исследовательских работ «ДИВО» (тезисы). «Грани творчества»  Сборник тезисов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XVII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открытой областной 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науч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.-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практ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конф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Тамбов: 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Изд.-полиг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центр ФГБОУ ВПО «ТГТУ», 2013. С.5-7.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Организация проектно-исследовательской  деятельности в условиях профильного  образования в многоуровневом университетском комплексе (статья). «Создание единой образовательной среды профильного и профессионального обучения на основе взаимодействия школы-колледжа-вуза» Сборник статей  международной научно-практической конференции,– Тамбов: ТОГОАУ ДПО «Институт повышения квалификации работников образования», 2013. – 135 с. с. 37-41.;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Творчество лицея (тезисы).  «Грани творчества»  Сборник тезисов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XVIII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открытого форума исследователей Тамбов: 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Изд.-полиг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центр ФГБОУ ВПО «ТГТУ», 2014. С.8-10.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Особенности организации работы с талантливой молодежью в условиях взаимодействия школьной и вузовской систем образовании .  «Организация работы с одаренными детьми в системе дополнительного образования: опыт регионов» Сборник статей межрегиональной (заочной) научно - практической конференции, Тамбов: ТОГБОУ ДОД «Центр развития творчества детей и юношества», 2014.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Ж.А. Ломакина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заместитель директора по воспитательной работе ПЛИ  ФГБОУ ВПО «Тамбовский государственный технический университет»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Развитие творческой одаренности обучающихся в системе дополнительного образования лицея. «Организация работы с одаренными детьми в системе дополнительного образования: опыт регионов» Сборник статей межрегиональной (заочной) научно - практической конференции, Тамбов: ТОГБОУ ДОД «Центр развития творчества детей и юношества», 2014.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ОВ. Исаева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заместитель директора по учебной работе ПЛИ  ФГБОУ ВПО «Тамбовский государственный технический университет», к.х.н., доцент кафедры «Физика» ТГТУ,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Д. 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Комова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обучающаяся ПЛИ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Исследование поверхности носителей звуковой информации методом атомно-силовой микроскопии.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ОВ. Исаева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заместитель директора по учебной работе ПЛИ  ФГБОУ ВПО «Тамбовский государственный технический университет», к.х.н., доцент кафедры «Физика» ТГТУ,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А.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Куксов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обучающейся ПЛИ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Оценка состояния питьевой воды Тамбовской области. Наука и образование для устойчивого развития экономики, природы и общества: сборник докладов Международной  НПК.-В 4т./под научным руководством д.т.н., проф.Н.С. Попова;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Тамб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гос.ун-т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.- Тамбов, 2013-т.3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500042"/>
            <a:ext cx="8183880" cy="714380"/>
          </a:xfrm>
        </p:spPr>
        <p:txBody>
          <a:bodyPr>
            <a:normAutofit/>
          </a:bodyPr>
          <a:lstStyle/>
          <a:p>
            <a:r>
              <a:rPr lang="ru-RU" sz="28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Профориентационное  направление </a:t>
            </a:r>
            <a:endParaRPr lang="ru-RU" sz="2800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1357298"/>
            <a:ext cx="8183880" cy="4357718"/>
          </a:xfrm>
        </p:spPr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включает в себя создание и развитие внутрисистемных  связей лицея и университета, осуществляемых через пропаганду профессий по которым готовит ТГТУ;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информирование о правилах приема и условиях обучения в техническом университете;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встречи с сотрудниками выпускающих кафедр университета; 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публикации в местной печати,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выступления по телевидению о работе по взаимодействию лицея и вуза; 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обеспечение работы подготовительных курсов на базе вуза;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профдиагностику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лицеистов.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5470416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На базе лицея проведены два «Дня открытых дверей» (ноябрь, март), приняли участие в общеуниверситетском мероприятии (февраль). 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В течение года совершались выезды на территории по вопросам 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профориентационной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работы совместно с отделом профориентации университета. 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Созданы и проинструктированы волонтерские «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пиарские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 группы из числа лицеистов, с целью распространения информации о деятельности лицея по месту жительства обучающихся. 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Информация о деятельности лицея размещена на сайте лицея, в социальных сетях, широко освещена телестудией «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Альма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– матер» ТГТУ.</a:t>
            </a:r>
            <a:endParaRPr lang="ru-RU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28662" y="3143248"/>
            <a:ext cx="7755252" cy="292895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</a:p>
          <a:p>
            <a:pPr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С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2012-2013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лицей стал школой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партнером, а по итогам публичного отчета с 2013-2014уч.года (Протокол №8     от 27 августа  2013г.) приобрел статус школы – участницы «Школьной  лиги  РОСНАНО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».</a:t>
            </a:r>
          </a:p>
          <a:p>
            <a:pPr>
              <a:buNone/>
            </a:pPr>
            <a:endParaRPr lang="ru-RU" dirty="0"/>
          </a:p>
          <a:p>
            <a:endParaRPr lang="ru-RU" dirty="0"/>
          </a:p>
        </p:txBody>
      </p:sp>
      <p:pic>
        <p:nvPicPr>
          <p:cNvPr id="2050" name="Picture 2" descr="D:\Ломакина\РОСНАНО\сертификат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1604" y="571480"/>
            <a:ext cx="2045406" cy="292895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714348" y="357166"/>
            <a:ext cx="7898128" cy="1051560"/>
          </a:xfrm>
        </p:spPr>
        <p:txBody>
          <a:bodyPr>
            <a:normAutofit/>
          </a:bodyPr>
          <a:lstStyle/>
          <a:p>
            <a:r>
              <a:rPr lang="ru-RU" i="1" dirty="0" smtClean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День открытых дверей</a:t>
            </a:r>
            <a:endParaRPr lang="ru-RU" i="1" dirty="0"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DSC01877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642910" y="1714488"/>
            <a:ext cx="3786214" cy="2571768"/>
          </a:xfrm>
        </p:spPr>
      </p:pic>
      <p:pic>
        <p:nvPicPr>
          <p:cNvPr id="10" name="Содержимое 9" descr="DSC01775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714876" y="2500306"/>
            <a:ext cx="3571900" cy="2617648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857232"/>
            <a:ext cx="8183880" cy="4857784"/>
          </a:xfrm>
        </p:spPr>
        <p:txBody>
          <a:bodyPr/>
          <a:lstStyle/>
          <a:p>
            <a:pPr algn="ctr">
              <a:buNone/>
            </a:pPr>
            <a:r>
              <a:rPr lang="ru-RU" dirty="0" smtClean="0"/>
              <a:t>  </a:t>
            </a:r>
          </a:p>
          <a:p>
            <a:pPr algn="ctr">
              <a:buNone/>
            </a:pPr>
            <a:r>
              <a:rPr lang="ru-RU" b="1" dirty="0" smtClean="0">
                <a:solidFill>
                  <a:srgbClr val="002060"/>
                </a:solidFill>
              </a:rPr>
              <a:t>В 2013-2014 учебном году Политехнический лицей - интернат ФГБОУ ВПО «Тамбовский государственный технический университет» принял участие в реализации нескольких программных мероприятий  в рамках  «Школьной  лиги  РОСНАНО».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500042"/>
            <a:ext cx="8186766" cy="1214446"/>
          </a:xfrm>
        </p:spPr>
        <p:txBody>
          <a:bodyPr>
            <a:normAutofit fontScale="90000"/>
          </a:bodyPr>
          <a:lstStyle/>
          <a:p>
            <a:pPr algn="l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4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Октябрь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71472" y="1285860"/>
            <a:ext cx="8115328" cy="3432444"/>
          </a:xfrm>
        </p:spPr>
        <p:txBody>
          <a:bodyPr>
            <a:normAutofit fontScale="85000" lnSpcReduction="20000"/>
          </a:bodyPr>
          <a:lstStyle/>
          <a:p>
            <a:pPr algn="ctr">
              <a:buNone/>
            </a:pP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Диагностическая 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программа для учащихся старших классов «Исследовательская и проектная культура, </a:t>
            </a:r>
            <a:r>
              <a:rPr lang="ru-RU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общеучебные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умения и образовательная мотивация</a:t>
            </a: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ctr">
              <a:buNone/>
            </a:pP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Результаты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мониторинга качества организации образовательного процесса в логике проектирования образовательной программы, ориентированной на развитие естественнонаучного образования,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технопредпринимательства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и популяризацию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нанотехнологий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«Осень 2013» </a:t>
            </a:r>
          </a:p>
          <a:p>
            <a:endParaRPr lang="ru-RU" dirty="0"/>
          </a:p>
        </p:txBody>
      </p:sp>
      <p:pic>
        <p:nvPicPr>
          <p:cNvPr id="1026" name="Picture 2" descr="D:\ФОТО КАТАЛОГ\2013-2014\Политехнический лицей\IMG_86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86446" y="4429132"/>
            <a:ext cx="2643206" cy="17859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28604"/>
            <a:ext cx="8229600" cy="5697559"/>
          </a:xfrm>
        </p:spPr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диагностической программе принимали участие 17 учащихся лицея-интерната: 11 учащихся 10-х классов и 6 учащихся 11-х классов. Лицей занял 44 место (всего школ-участниц проекта было 56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pPr algn="ctr"/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Средний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балл 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выполнения заданий </a:t>
            </a:r>
            <a:endParaRPr lang="ru-RU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1-й части –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29,81283422 (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Раздел 1.  Самооценка образовательного опыта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во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2-й части –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49,94652406 (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Раздел 2. Анализ исследовательского кейса),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третьей – 60,94117647 Раздел 3. Читательская компетентность и проектная культура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pPr algn="ct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Суммарный средний балл выполнения всех заданий составляет 46,46139706.</a:t>
            </a:r>
          </a:p>
          <a:p>
            <a:pPr algn="ctr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642918"/>
            <a:ext cx="8115328" cy="1143008"/>
          </a:xfrm>
        </p:spPr>
        <p:txBody>
          <a:bodyPr>
            <a:normAutofit fontScale="90000"/>
          </a:bodyPr>
          <a:lstStyle/>
          <a:p>
            <a:pPr algn="l"/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Февраль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71472" y="1428736"/>
            <a:ext cx="8115328" cy="4572032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endPara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Дистанционное 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образование (Зимне-весенняя сессия</a:t>
            </a: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>
              <a:buNone/>
            </a:pPr>
            <a:endParaRPr lang="ru-RU" dirty="0"/>
          </a:p>
          <a:p>
            <a:pPr>
              <a:buNone/>
            </a:pPr>
            <a:r>
              <a:rPr lang="ru-RU" dirty="0" smtClean="0"/>
              <a:t>    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Дистанционно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освоили проблемные курсы в объеме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72 часов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«Современные образовательные технологии» Исаева О.В. (Сертификат) учитель физики, ПЛИ ТГТУ, к.х.н., доцент кафедры физики ТГТУ;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 «Психолого-педагогическое сопровождение учащихся в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образовательном 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процессе современной школы». (Сертификат ДК - 631) Елисеева О.Г.,  педагог - психолог, руководитель службы мониторинга образовательной деятельности ПЛИ ТГТУ.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57166"/>
            <a:ext cx="8229600" cy="5768997"/>
          </a:xfrm>
        </p:spPr>
        <p:txBody>
          <a:bodyPr/>
          <a:lstStyle/>
          <a:p>
            <a:endPara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Вузовская 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неделя </a:t>
            </a: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«Ориентир – ВУЗ»</a:t>
            </a:r>
            <a:endParaRPr lang="ru-RU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</a:t>
            </a:r>
          </a:p>
          <a:p>
            <a:pPr algn="ct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Вузовская неделя»  в Политехническом лицее-интернате ФГБОУ ВПО «Тамбовский  государственный  технический  университет»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17-28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февраля 2014г.    </a:t>
            </a:r>
          </a:p>
          <a:p>
            <a:endParaRPr lang="ru-RU" dirty="0"/>
          </a:p>
        </p:txBody>
      </p:sp>
      <p:sp>
        <p:nvSpPr>
          <p:cNvPr id="4" name="Стрелка вниз 3"/>
          <p:cNvSpPr/>
          <p:nvPr/>
        </p:nvSpPr>
        <p:spPr>
          <a:xfrm>
            <a:off x="3929058" y="3929066"/>
            <a:ext cx="857256" cy="1714512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379</TotalTime>
  <Words>3312</Words>
  <Application>Microsoft Office PowerPoint</Application>
  <PresentationFormat>Экран (4:3)</PresentationFormat>
  <Paragraphs>195</Paragraphs>
  <Slides>40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2" baseType="lpstr">
      <vt:lpstr>Аспект</vt:lpstr>
      <vt:lpstr>Слайд</vt:lpstr>
      <vt:lpstr>Слайд 1</vt:lpstr>
      <vt:lpstr>Слайд 2</vt:lpstr>
      <vt:lpstr>Слайд 3</vt:lpstr>
      <vt:lpstr>Слайд 4</vt:lpstr>
      <vt:lpstr>Слайд 5</vt:lpstr>
      <vt:lpstr>       Октябрь </vt:lpstr>
      <vt:lpstr>Слайд 7</vt:lpstr>
      <vt:lpstr>  Февраль 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       Май </vt:lpstr>
      <vt:lpstr>    Лист рассогласования  Раздел «Региональные и школьные конференции» </vt:lpstr>
      <vt:lpstr>Областной конкурс учебно-исследовательских работ «Детские исследования – великим открытиям»</vt:lpstr>
      <vt:lpstr>Слайд 23</vt:lpstr>
      <vt:lpstr>Научно-познавательный, практико-ориентированный семинар «Яркие краски НАНОМИРА»</vt:lpstr>
      <vt:lpstr>  Ежегодная внутрилицейская конференция исследовательских проектов на научно-исследовательской практике (1-14июня) </vt:lpstr>
      <vt:lpstr>Слайд 26</vt:lpstr>
      <vt:lpstr>Участие лицеистов  ПЛИ ФГБОУ ВПО «ТГТУ» в интеллектуальных  конкурсах </vt:lpstr>
      <vt:lpstr>Участие лицеистов  ПЛИ ФГБОУ ВПО «ТГТУ» в интеллектуальных  конкурсах </vt:lpstr>
      <vt:lpstr>Слайд 29</vt:lpstr>
      <vt:lpstr>Слайд 30</vt:lpstr>
      <vt:lpstr>Организационно-педагогическое направление</vt:lpstr>
      <vt:lpstr>Учебно–методическое направление</vt:lpstr>
      <vt:lpstr>Слайд 33</vt:lpstr>
      <vt:lpstr>Слайд 34</vt:lpstr>
      <vt:lpstr>Слайд 35</vt:lpstr>
      <vt:lpstr>Научно-исследовательское направление</vt:lpstr>
      <vt:lpstr>Слайд 37</vt:lpstr>
      <vt:lpstr>Профориентационное  направление </vt:lpstr>
      <vt:lpstr>Слайд 39</vt:lpstr>
      <vt:lpstr>День открытых дверей</vt:lpstr>
    </vt:vector>
  </TitlesOfParts>
  <Company>pli_tstu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Публичный отчет  2013-2014 уч.г. Политехнического лицея-интерната ФГБОУ ВПО «Тамбовский государственный технический университет» реализации программных мероприятий  в рамках  «Школьной  лиги  РОСНАНО» </dc:title>
  <dc:creator>user</dc:creator>
  <cp:lastModifiedBy>user</cp:lastModifiedBy>
  <cp:revision>65</cp:revision>
  <dcterms:created xsi:type="dcterms:W3CDTF">2014-05-08T07:49:42Z</dcterms:created>
  <dcterms:modified xsi:type="dcterms:W3CDTF">2014-05-12T07:48:51Z</dcterms:modified>
</cp:coreProperties>
</file>